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1" r:id="rId1"/>
    <p:sldMasterId id="2147483693" r:id="rId2"/>
    <p:sldMasterId id="2147483705" r:id="rId3"/>
  </p:sldMasterIdLst>
  <p:notesMasterIdLst>
    <p:notesMasterId r:id="rId110"/>
  </p:notesMasterIdLst>
  <p:sldIdLst>
    <p:sldId id="256" r:id="rId4"/>
    <p:sldId id="257" r:id="rId5"/>
    <p:sldId id="297" r:id="rId6"/>
    <p:sldId id="298" r:id="rId7"/>
    <p:sldId id="295" r:id="rId8"/>
    <p:sldId id="258" r:id="rId9"/>
    <p:sldId id="262" r:id="rId10"/>
    <p:sldId id="264" r:id="rId11"/>
    <p:sldId id="259" r:id="rId12"/>
    <p:sldId id="261" r:id="rId13"/>
    <p:sldId id="267" r:id="rId14"/>
    <p:sldId id="268" r:id="rId15"/>
    <p:sldId id="282" r:id="rId16"/>
    <p:sldId id="296" r:id="rId17"/>
    <p:sldId id="285" r:id="rId18"/>
    <p:sldId id="286" r:id="rId19"/>
    <p:sldId id="299" r:id="rId20"/>
    <p:sldId id="288" r:id="rId21"/>
    <p:sldId id="270" r:id="rId22"/>
    <p:sldId id="272" r:id="rId23"/>
    <p:sldId id="273" r:id="rId24"/>
    <p:sldId id="274" r:id="rId25"/>
    <p:sldId id="275" r:id="rId26"/>
    <p:sldId id="276" r:id="rId27"/>
    <p:sldId id="277" r:id="rId28"/>
    <p:sldId id="278" r:id="rId29"/>
    <p:sldId id="279" r:id="rId30"/>
    <p:sldId id="280" r:id="rId31"/>
    <p:sldId id="281" r:id="rId32"/>
    <p:sldId id="289" r:id="rId33"/>
    <p:sldId id="300" r:id="rId34"/>
    <p:sldId id="340" r:id="rId35"/>
    <p:sldId id="374" r:id="rId36"/>
    <p:sldId id="341" r:id="rId37"/>
    <p:sldId id="342" r:id="rId38"/>
    <p:sldId id="343" r:id="rId39"/>
    <p:sldId id="344" r:id="rId40"/>
    <p:sldId id="345" r:id="rId41"/>
    <p:sldId id="347" r:id="rId42"/>
    <p:sldId id="348" r:id="rId43"/>
    <p:sldId id="349" r:id="rId44"/>
    <p:sldId id="350" r:id="rId45"/>
    <p:sldId id="351" r:id="rId46"/>
    <p:sldId id="352" r:id="rId47"/>
    <p:sldId id="353" r:id="rId48"/>
    <p:sldId id="354" r:id="rId49"/>
    <p:sldId id="355" r:id="rId50"/>
    <p:sldId id="356" r:id="rId51"/>
    <p:sldId id="358" r:id="rId52"/>
    <p:sldId id="359" r:id="rId53"/>
    <p:sldId id="360" r:id="rId54"/>
    <p:sldId id="361" r:id="rId55"/>
    <p:sldId id="362" r:id="rId56"/>
    <p:sldId id="363" r:id="rId57"/>
    <p:sldId id="357" r:id="rId58"/>
    <p:sldId id="364" r:id="rId59"/>
    <p:sldId id="365" r:id="rId60"/>
    <p:sldId id="366" r:id="rId61"/>
    <p:sldId id="367" r:id="rId62"/>
    <p:sldId id="368" r:id="rId63"/>
    <p:sldId id="369" r:id="rId64"/>
    <p:sldId id="301" r:id="rId65"/>
    <p:sldId id="302" r:id="rId66"/>
    <p:sldId id="303" r:id="rId67"/>
    <p:sldId id="304" r:id="rId68"/>
    <p:sldId id="305" r:id="rId69"/>
    <p:sldId id="306" r:id="rId70"/>
    <p:sldId id="309" r:id="rId71"/>
    <p:sldId id="370" r:id="rId72"/>
    <p:sldId id="371" r:id="rId73"/>
    <p:sldId id="307" r:id="rId74"/>
    <p:sldId id="308" r:id="rId75"/>
    <p:sldId id="372" r:id="rId76"/>
    <p:sldId id="373" r:id="rId77"/>
    <p:sldId id="310" r:id="rId78"/>
    <p:sldId id="311" r:id="rId79"/>
    <p:sldId id="312" r:id="rId80"/>
    <p:sldId id="313" r:id="rId81"/>
    <p:sldId id="314" r:id="rId82"/>
    <p:sldId id="315" r:id="rId83"/>
    <p:sldId id="316" r:id="rId84"/>
    <p:sldId id="317" r:id="rId85"/>
    <p:sldId id="318" r:id="rId86"/>
    <p:sldId id="319" r:id="rId87"/>
    <p:sldId id="320" r:id="rId88"/>
    <p:sldId id="321" r:id="rId89"/>
    <p:sldId id="322" r:id="rId90"/>
    <p:sldId id="323" r:id="rId91"/>
    <p:sldId id="324" r:id="rId92"/>
    <p:sldId id="325" r:id="rId93"/>
    <p:sldId id="326" r:id="rId94"/>
    <p:sldId id="327" r:id="rId95"/>
    <p:sldId id="328" r:id="rId96"/>
    <p:sldId id="329" r:id="rId97"/>
    <p:sldId id="330" r:id="rId98"/>
    <p:sldId id="331" r:id="rId99"/>
    <p:sldId id="334" r:id="rId100"/>
    <p:sldId id="332" r:id="rId101"/>
    <p:sldId id="333" r:id="rId102"/>
    <p:sldId id="335" r:id="rId103"/>
    <p:sldId id="336" r:id="rId104"/>
    <p:sldId id="337" r:id="rId105"/>
    <p:sldId id="338" r:id="rId106"/>
    <p:sldId id="293" r:id="rId107"/>
    <p:sldId id="294" r:id="rId108"/>
    <p:sldId id="339" r:id="rId10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édio 2 - Ênfas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viewProps" Target="viewProps.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theme" Target="theme/theme1.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notesMaster" Target="notesMasters/notesMaster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23EF05-B1A4-4612-BE5F-6D37250A7346}" type="datetimeFigureOut">
              <a:rPr lang="pt-BR" smtClean="0"/>
              <a:t>26/06/2018</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FADCB5-1BCD-4C8E-8824-8AE1040C549E}" type="slidenum">
              <a:rPr lang="pt-BR" smtClean="0"/>
              <a:t>‹nº›</a:t>
            </a:fld>
            <a:endParaRPr lang="pt-BR"/>
          </a:p>
        </p:txBody>
      </p:sp>
    </p:spTree>
    <p:extLst>
      <p:ext uri="{BB962C8B-B14F-4D97-AF65-F5344CB8AC3E}">
        <p14:creationId xmlns:p14="http://schemas.microsoft.com/office/powerpoint/2010/main" val="1215234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CAFADCB5-1BCD-4C8E-8824-8AE1040C549E}" type="slidenum">
              <a:rPr lang="pt-BR" smtClean="0"/>
              <a:t>2</a:t>
            </a:fld>
            <a:endParaRPr lang="pt-BR"/>
          </a:p>
        </p:txBody>
      </p:sp>
    </p:spTree>
    <p:extLst>
      <p:ext uri="{BB962C8B-B14F-4D97-AF65-F5344CB8AC3E}">
        <p14:creationId xmlns:p14="http://schemas.microsoft.com/office/powerpoint/2010/main" val="446017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718319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34264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58714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3377392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5672860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65596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711419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693629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7531661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532690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CAFADCB5-1BCD-4C8E-8824-8AE1040C549E}" type="slidenum">
              <a:rPr lang="pt-BR" smtClean="0"/>
              <a:t>3</a:t>
            </a:fld>
            <a:endParaRPr lang="pt-BR"/>
          </a:p>
        </p:txBody>
      </p:sp>
    </p:spTree>
    <p:extLst>
      <p:ext uri="{BB962C8B-B14F-4D97-AF65-F5344CB8AC3E}">
        <p14:creationId xmlns:p14="http://schemas.microsoft.com/office/powerpoint/2010/main" val="22677260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983107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4730219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8891661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4984033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614458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91385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647062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562011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299255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15801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CAFADCB5-1BCD-4C8E-8824-8AE1040C549E}" type="slidenum">
              <a:rPr lang="pt-BR" smtClean="0"/>
              <a:t>4</a:t>
            </a:fld>
            <a:endParaRPr lang="pt-BR"/>
          </a:p>
        </p:txBody>
      </p:sp>
    </p:spTree>
    <p:extLst>
      <p:ext uri="{BB962C8B-B14F-4D97-AF65-F5344CB8AC3E}">
        <p14:creationId xmlns:p14="http://schemas.microsoft.com/office/powerpoint/2010/main" val="2071970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8577680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604192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180920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567667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116221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729187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741118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CAFADCB5-1BCD-4C8E-8824-8AE1040C549E}" type="slidenum">
              <a:rPr lang="pt-BR" smtClean="0"/>
              <a:t>62</a:t>
            </a:fld>
            <a:endParaRPr lang="pt-BR"/>
          </a:p>
        </p:txBody>
      </p:sp>
    </p:spTree>
    <p:extLst>
      <p:ext uri="{BB962C8B-B14F-4D97-AF65-F5344CB8AC3E}">
        <p14:creationId xmlns:p14="http://schemas.microsoft.com/office/powerpoint/2010/main" val="18054655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547408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68217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CAFADCB5-1BCD-4C8E-8824-8AE1040C549E}" type="slidenum">
              <a:rPr lang="pt-BR" smtClean="0"/>
              <a:t>5</a:t>
            </a:fld>
            <a:endParaRPr lang="pt-BR"/>
          </a:p>
        </p:txBody>
      </p:sp>
    </p:spTree>
    <p:extLst>
      <p:ext uri="{BB962C8B-B14F-4D97-AF65-F5344CB8AC3E}">
        <p14:creationId xmlns:p14="http://schemas.microsoft.com/office/powerpoint/2010/main" val="30155807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169800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817722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CAFADCB5-1BCD-4C8E-8824-8AE1040C549E}" type="slidenum">
              <a:rPr lang="pt-BR" smtClean="0"/>
              <a:t>98</a:t>
            </a:fld>
            <a:endParaRPr lang="pt-BR"/>
          </a:p>
        </p:txBody>
      </p:sp>
    </p:spTree>
    <p:extLst>
      <p:ext uri="{BB962C8B-B14F-4D97-AF65-F5344CB8AC3E}">
        <p14:creationId xmlns:p14="http://schemas.microsoft.com/office/powerpoint/2010/main" val="2470282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CAFADCB5-1BCD-4C8E-8824-8AE1040C549E}" type="slidenum">
              <a:rPr lang="pt-BR" smtClean="0"/>
              <a:t>17</a:t>
            </a:fld>
            <a:endParaRPr lang="pt-BR"/>
          </a:p>
        </p:txBody>
      </p:sp>
    </p:spTree>
    <p:extLst>
      <p:ext uri="{BB962C8B-B14F-4D97-AF65-F5344CB8AC3E}">
        <p14:creationId xmlns:p14="http://schemas.microsoft.com/office/powerpoint/2010/main" val="10724055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CAFADCB5-1BCD-4C8E-8824-8AE1040C549E}" type="slidenum">
              <a:rPr lang="pt-BR" smtClean="0"/>
              <a:t>31</a:t>
            </a:fld>
            <a:endParaRPr lang="pt-BR"/>
          </a:p>
        </p:txBody>
      </p:sp>
    </p:spTree>
    <p:extLst>
      <p:ext uri="{BB962C8B-B14F-4D97-AF65-F5344CB8AC3E}">
        <p14:creationId xmlns:p14="http://schemas.microsoft.com/office/powerpoint/2010/main" val="1979176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27882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01579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39907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pt-BR"/>
              <a:t>Clique para editar o título mestre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4386250B-C36D-4BAC-B5E0-F9EB09BF1B92}" type="datetime1">
              <a:rPr lang="en-US" smtClean="0"/>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882278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a:p>
        </p:txBody>
      </p:sp>
      <p:sp>
        <p:nvSpPr>
          <p:cNvPr id="3" name="Vertical Text Placeholder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359C4A09-3DDE-4F93-AC39-F733A3040F60}" type="datetime1">
              <a:rPr lang="en-US" smtClean="0"/>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415787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pt-BR"/>
              <a:t>Clique para editar o título mestre</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Date Placeholder 3"/>
          <p:cNvSpPr>
            <a:spLocks noGrp="1"/>
          </p:cNvSpPr>
          <p:nvPr>
            <p:ph type="dt" sz="half" idx="10"/>
          </p:nvPr>
        </p:nvSpPr>
        <p:spPr/>
        <p:txBody>
          <a:bodyPr/>
          <a:lstStyle/>
          <a:p>
            <a:fld id="{266AB04E-C8CA-434F-B997-1DD593509823}" type="datetime1">
              <a:rPr lang="en-US" smtClean="0"/>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1221868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pt-BR"/>
              <a:t>Clique para editar o título mestre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0380A04A-0558-40B6-BED5-F5C29BEDB14A}" type="datetime1">
              <a:rPr lang="en-US" smtClean="0"/>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349886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757E55D6-5CE1-42D0-A479-776F605775C4}" type="datetime1">
              <a:rPr lang="en-US" smtClean="0"/>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7378318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pt-BR"/>
              <a:t>Clique para editar o título mestre</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 texto mestre</a:t>
            </a:r>
          </a:p>
        </p:txBody>
      </p:sp>
      <p:sp>
        <p:nvSpPr>
          <p:cNvPr id="4" name="Date Placeholder 3"/>
          <p:cNvSpPr>
            <a:spLocks noGrp="1"/>
          </p:cNvSpPr>
          <p:nvPr>
            <p:ph type="dt" sz="half" idx="10"/>
          </p:nvPr>
        </p:nvSpPr>
        <p:spPr/>
        <p:txBody>
          <a:bodyPr/>
          <a:lstStyle/>
          <a:p>
            <a:fld id="{6A9397CA-33C7-4A80-B459-37021073F55A}" type="datetime1">
              <a:rPr lang="en-US" smtClean="0"/>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715937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68BCBE46-09DC-4601-8ED0-11BA500F0508}" type="datetime1">
              <a:rPr lang="en-US" smtClean="0"/>
              <a:t>6/26/2018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158746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ação">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Content Placeholder 3"/>
          <p:cNvSpPr>
            <a:spLocks noGrp="1"/>
          </p:cNvSpPr>
          <p:nvPr>
            <p:ph sz="half" idx="2"/>
          </p:nvPr>
        </p:nvSpPr>
        <p:spPr>
          <a:xfrm>
            <a:off x="845127" y="2507550"/>
            <a:ext cx="5156200" cy="3680525"/>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Content Placeholder 5"/>
          <p:cNvSpPr>
            <a:spLocks noGrp="1"/>
          </p:cNvSpPr>
          <p:nvPr>
            <p:ph sz="quarter" idx="4"/>
          </p:nvPr>
        </p:nvSpPr>
        <p:spPr>
          <a:xfrm>
            <a:off x="6172200" y="2507550"/>
            <a:ext cx="5181601" cy="3680525"/>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7" name="Date Placeholder 6"/>
          <p:cNvSpPr>
            <a:spLocks noGrp="1"/>
          </p:cNvSpPr>
          <p:nvPr>
            <p:ph type="dt" sz="half" idx="10"/>
          </p:nvPr>
        </p:nvSpPr>
        <p:spPr/>
        <p:txBody>
          <a:bodyPr/>
          <a:lstStyle/>
          <a:p>
            <a:fld id="{0A8C5949-1F93-4474-A078-DA4D4B169231}" type="datetime1">
              <a:rPr lang="en-US" smtClean="0"/>
              <a:t>6/26/2018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
        <p:nvSpPr>
          <p:cNvPr id="10" name="Title 9"/>
          <p:cNvSpPr>
            <a:spLocks noGrp="1"/>
          </p:cNvSpPr>
          <p:nvPr>
            <p:ph type="title"/>
          </p:nvPr>
        </p:nvSpPr>
        <p:spPr/>
        <p:txBody>
          <a:bodyPr/>
          <a:lstStyle/>
          <a:p>
            <a:r>
              <a:rPr lang="pt-BR"/>
              <a:t>Clique para editar o título mestre</a:t>
            </a:r>
            <a:endParaRPr lang="en-US" dirty="0"/>
          </a:p>
        </p:txBody>
      </p:sp>
    </p:spTree>
    <p:extLst>
      <p:ext uri="{BB962C8B-B14F-4D97-AF65-F5344CB8AC3E}">
        <p14:creationId xmlns:p14="http://schemas.microsoft.com/office/powerpoint/2010/main" val="35477720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omente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6F46DB-D982-4617-B1F7-7DF4DE12AAFC}" type="datetime1">
              <a:rPr lang="en-US" smtClean="0"/>
              <a:t>6/26/2018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‹nº›</a:t>
            </a:fld>
            <a:endParaRPr lang="en-US" dirty="0"/>
          </a:p>
        </p:txBody>
      </p:sp>
      <p:sp>
        <p:nvSpPr>
          <p:cNvPr id="6" name="Title 5"/>
          <p:cNvSpPr>
            <a:spLocks noGrp="1"/>
          </p:cNvSpPr>
          <p:nvPr>
            <p:ph type="title"/>
          </p:nvPr>
        </p:nvSpPr>
        <p:spPr/>
        <p:txBody>
          <a:bodyPr/>
          <a:lstStyle/>
          <a:p>
            <a:r>
              <a:rPr lang="pt-BR"/>
              <a:t>Clique para editar o título mestre</a:t>
            </a:r>
            <a:endParaRPr lang="en-US"/>
          </a:p>
        </p:txBody>
      </p:sp>
    </p:spTree>
    <p:extLst>
      <p:ext uri="{BB962C8B-B14F-4D97-AF65-F5344CB8AC3E}">
        <p14:creationId xmlns:p14="http://schemas.microsoft.com/office/powerpoint/2010/main" val="31323553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EF0EAB-8CAE-4058-9331-0592748B505C}" type="datetime1">
              <a:rPr lang="en-US" smtClean="0"/>
              <a:t>6/26/2018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2082360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pt-BR"/>
              <a:t>Clique para editar o título mestre</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Date Placeholder 4"/>
          <p:cNvSpPr>
            <a:spLocks noGrp="1"/>
          </p:cNvSpPr>
          <p:nvPr>
            <p:ph type="dt" sz="half" idx="10"/>
          </p:nvPr>
        </p:nvSpPr>
        <p:spPr/>
        <p:txBody>
          <a:bodyPr/>
          <a:lstStyle/>
          <a:p>
            <a:fld id="{E44F1B7F-783E-448D-BB5F-55F537A837E2}" type="datetime1">
              <a:rPr lang="en-US" smtClean="0"/>
              <a:t>6/26/2018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159970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CB472A0B-D26C-4B3D-95A4-854EAD610936}" type="datetime1">
              <a:rPr lang="en-US" smtClean="0"/>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8277463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pt-BR"/>
              <a:t>Clique para editar o título mestre</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Date Placeholder 4"/>
          <p:cNvSpPr>
            <a:spLocks noGrp="1"/>
          </p:cNvSpPr>
          <p:nvPr>
            <p:ph type="dt" sz="half" idx="10"/>
          </p:nvPr>
        </p:nvSpPr>
        <p:spPr/>
        <p:txBody>
          <a:bodyPr/>
          <a:lstStyle/>
          <a:p>
            <a:fld id="{3A2BFBC8-3649-4B7A-A558-2408F5DFD4BA}" type="datetime1">
              <a:rPr lang="en-US" smtClean="0"/>
              <a:t>6/26/2018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1065214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a:p>
        </p:txBody>
      </p:sp>
      <p:sp>
        <p:nvSpPr>
          <p:cNvPr id="3" name="Vertical Text Placeholder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FA0437C9-4A7A-4390-86A1-6378C60C357C}" type="datetime1">
              <a:rPr lang="en-US" smtClean="0"/>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1244784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pt-BR"/>
              <a:t>Clique para editar o título mestre</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Date Placeholder 3"/>
          <p:cNvSpPr>
            <a:spLocks noGrp="1"/>
          </p:cNvSpPr>
          <p:nvPr>
            <p:ph type="dt" sz="half" idx="10"/>
          </p:nvPr>
        </p:nvSpPr>
        <p:spPr/>
        <p:txBody>
          <a:bodyPr/>
          <a:lstStyle/>
          <a:p>
            <a:fld id="{39FA64BD-0A2E-4F0A-8A52-1476A3B502AB}" type="datetime1">
              <a:rPr lang="en-US" smtClean="0"/>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7620021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pt-BR"/>
              <a:t>Clique para editar o título mestre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983EE3E1-85C2-4CE3-8A9F-660340EF087A}" type="datetime1">
              <a:rPr lang="en-US" smtClean="0"/>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2676600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2817A765-1308-4871-BBE9-13D6929BD136}" type="datetime1">
              <a:rPr lang="en-US" smtClean="0"/>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9946603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pt-BR"/>
              <a:t>Clique para editar o título mestre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 texto mestre</a:t>
            </a:r>
          </a:p>
        </p:txBody>
      </p:sp>
      <p:sp>
        <p:nvSpPr>
          <p:cNvPr id="4" name="Date Placeholder 3"/>
          <p:cNvSpPr>
            <a:spLocks noGrp="1"/>
          </p:cNvSpPr>
          <p:nvPr>
            <p:ph type="dt" sz="half" idx="10"/>
          </p:nvPr>
        </p:nvSpPr>
        <p:spPr/>
        <p:txBody>
          <a:bodyPr/>
          <a:lstStyle/>
          <a:p>
            <a:fld id="{58F3CACA-1F5C-4578-AD6D-E97ABE296DAC}" type="datetime1">
              <a:rPr lang="en-US" smtClean="0"/>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7221345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C729FB56-30C4-4C36-996F-73677CA890AB}" type="datetime1">
              <a:rPr lang="en-US" smtClean="0"/>
              <a:t>6/26/2018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1409735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a:t>Clique para editar o título mestre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8B8ABDCB-DBF0-43A3-836B-96D3F44E466A}" type="datetime1">
              <a:rPr lang="en-US" smtClean="0"/>
              <a:t>6/26/2018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3186436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3C3BFF28-8FBE-4150-9F68-861E4A33B7C6}" type="datetime1">
              <a:rPr lang="en-US" smtClean="0"/>
              <a:t>6/26/2018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4263459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F37856-F34F-4CD3-8AB0-157C490AB211}" type="datetime1">
              <a:rPr lang="en-US" smtClean="0"/>
              <a:t>6/26/2018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404825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pt-BR"/>
              <a:t>Clique para editar o título mestre</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 texto mestre</a:t>
            </a:r>
          </a:p>
        </p:txBody>
      </p:sp>
      <p:sp>
        <p:nvSpPr>
          <p:cNvPr id="4" name="Date Placeholder 3"/>
          <p:cNvSpPr>
            <a:spLocks noGrp="1"/>
          </p:cNvSpPr>
          <p:nvPr>
            <p:ph type="dt" sz="half" idx="10"/>
          </p:nvPr>
        </p:nvSpPr>
        <p:spPr/>
        <p:txBody>
          <a:bodyPr/>
          <a:lstStyle/>
          <a:p>
            <a:fld id="{B1CC8042-72F3-4FBD-961D-40E293875FF4}" type="datetime1">
              <a:rPr lang="en-US" smtClean="0"/>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7723872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pt-BR"/>
              <a:t>Clique para editar o título mestre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pt-BR"/>
              <a:t>Clique para editar o texto mestre</a:t>
            </a:r>
          </a:p>
        </p:txBody>
      </p:sp>
      <p:sp>
        <p:nvSpPr>
          <p:cNvPr id="5" name="Date Placeholder 4"/>
          <p:cNvSpPr>
            <a:spLocks noGrp="1"/>
          </p:cNvSpPr>
          <p:nvPr>
            <p:ph type="dt" sz="half" idx="10"/>
          </p:nvPr>
        </p:nvSpPr>
        <p:spPr/>
        <p:txBody>
          <a:bodyPr/>
          <a:lstStyle/>
          <a:p>
            <a:fld id="{91823AAA-607D-40B6-B803-06DB3AFB6AEE}" type="datetime1">
              <a:rPr lang="en-US" smtClean="0"/>
              <a:t>6/26/2018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5167663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Date Placeholder 4"/>
          <p:cNvSpPr>
            <a:spLocks noGrp="1"/>
          </p:cNvSpPr>
          <p:nvPr>
            <p:ph type="dt" sz="half" idx="10"/>
          </p:nvPr>
        </p:nvSpPr>
        <p:spPr/>
        <p:txBody>
          <a:bodyPr/>
          <a:lstStyle/>
          <a:p>
            <a:fld id="{373E91DA-9A41-4C40-8722-7E2C5490964C}" type="datetime1">
              <a:rPr lang="en-US" smtClean="0"/>
              <a:t>6/26/2018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9213876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pt-BR"/>
              <a:t>Clique para editar o título mestre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 texto mestre</a:t>
            </a:r>
          </a:p>
        </p:txBody>
      </p:sp>
      <p:sp>
        <p:nvSpPr>
          <p:cNvPr id="4" name="Date Placeholder 3"/>
          <p:cNvSpPr>
            <a:spLocks noGrp="1"/>
          </p:cNvSpPr>
          <p:nvPr>
            <p:ph type="dt" sz="half" idx="10"/>
          </p:nvPr>
        </p:nvSpPr>
        <p:spPr/>
        <p:txBody>
          <a:bodyPr/>
          <a:lstStyle/>
          <a:p>
            <a:fld id="{CFA0E8EA-479D-4499-A575-B3365DF944EA}" type="datetime1">
              <a:rPr lang="en-US" smtClean="0"/>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6516994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pt-BR"/>
              <a:t>Clique para editar o título mestre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Clique para editar o texto mestre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 texto mestre</a:t>
            </a:r>
          </a:p>
        </p:txBody>
      </p:sp>
      <p:sp>
        <p:nvSpPr>
          <p:cNvPr id="4" name="Date Placeholder 3"/>
          <p:cNvSpPr>
            <a:spLocks noGrp="1"/>
          </p:cNvSpPr>
          <p:nvPr>
            <p:ph type="dt" sz="half" idx="10"/>
          </p:nvPr>
        </p:nvSpPr>
        <p:spPr/>
        <p:txBody>
          <a:bodyPr/>
          <a:lstStyle/>
          <a:p>
            <a:fld id="{0EB1F226-60DD-4664-A0D0-D2FC4AF959D7}" type="datetime1">
              <a:rPr lang="en-US" smtClean="0"/>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3813478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pt-BR"/>
              <a:t>Clique para editar o título mestre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 texto mestre</a:t>
            </a:r>
          </a:p>
        </p:txBody>
      </p:sp>
      <p:sp>
        <p:nvSpPr>
          <p:cNvPr id="4" name="Date Placeholder 3"/>
          <p:cNvSpPr>
            <a:spLocks noGrp="1"/>
          </p:cNvSpPr>
          <p:nvPr>
            <p:ph type="dt" sz="half" idx="10"/>
          </p:nvPr>
        </p:nvSpPr>
        <p:spPr/>
        <p:txBody>
          <a:bodyPr/>
          <a:lstStyle/>
          <a:p>
            <a:fld id="{76A9B07F-7E2B-4046-9A40-97E8D15DB5C2}" type="datetime1">
              <a:rPr lang="en-US" smtClean="0"/>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7514734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itar o 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pt-BR"/>
              <a:t>Clique para editar o título mestre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Clique para editar o texto mestre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 texto mestre</a:t>
            </a:r>
          </a:p>
        </p:txBody>
      </p:sp>
      <p:sp>
        <p:nvSpPr>
          <p:cNvPr id="4" name="Date Placeholder 3"/>
          <p:cNvSpPr>
            <a:spLocks noGrp="1"/>
          </p:cNvSpPr>
          <p:nvPr>
            <p:ph type="dt" sz="half" idx="10"/>
          </p:nvPr>
        </p:nvSpPr>
        <p:spPr/>
        <p:txBody>
          <a:bodyPr/>
          <a:lstStyle/>
          <a:p>
            <a:fld id="{174BB364-E14A-48A7-AA43-EC1E894A92EF}" type="datetime1">
              <a:rPr lang="en-US" smtClean="0"/>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1281606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Verdadeiro ou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pt-BR"/>
              <a:t>Clique para editar o título mestre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Clique para editar o texto mestre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 texto mestre</a:t>
            </a:r>
          </a:p>
        </p:txBody>
      </p:sp>
      <p:sp>
        <p:nvSpPr>
          <p:cNvPr id="4" name="Date Placeholder 3"/>
          <p:cNvSpPr>
            <a:spLocks noGrp="1"/>
          </p:cNvSpPr>
          <p:nvPr>
            <p:ph type="dt" sz="half" idx="10"/>
          </p:nvPr>
        </p:nvSpPr>
        <p:spPr/>
        <p:txBody>
          <a:bodyPr/>
          <a:lstStyle/>
          <a:p>
            <a:fld id="{EC7BF67D-1037-4D8D-9828-E15FBB79DDFB}" type="datetime1">
              <a:rPr lang="en-US" smtClean="0"/>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2889325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E1B32DC8-7977-44A7-8D12-D49390B1B898}" type="datetime1">
              <a:rPr lang="en-US" smtClean="0"/>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3836193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pt-BR"/>
              <a:t>Clique para editar o título mestre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FB227C8C-E225-4125-AB1A-F9116945E217}" type="datetime1">
              <a:rPr lang="en-US" smtClean="0"/>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5336197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 + 2 columns with intro text">
    <p:spTree>
      <p:nvGrpSpPr>
        <p:cNvPr id="1" name="Shape 45"/>
        <p:cNvGrpSpPr/>
        <p:nvPr/>
      </p:nvGrpSpPr>
      <p:grpSpPr>
        <a:xfrm>
          <a:off x="0" y="0"/>
          <a:ext cx="0" cy="0"/>
          <a:chOff x="0" y="0"/>
          <a:chExt cx="0" cy="0"/>
        </a:xfrm>
      </p:grpSpPr>
      <p:sp>
        <p:nvSpPr>
          <p:cNvPr id="46" name="Shape 46"/>
          <p:cNvSpPr/>
          <p:nvPr/>
        </p:nvSpPr>
        <p:spPr>
          <a:xfrm flipH="1">
            <a:off x="3296500" y="0"/>
            <a:ext cx="150800" cy="6858000"/>
          </a:xfrm>
          <a:prstGeom prst="rect">
            <a:avLst/>
          </a:prstGeom>
          <a:gradFill>
            <a:gsLst>
              <a:gs pos="0">
                <a:srgbClr val="000014">
                  <a:alpha val="20000"/>
                </a:srgbClr>
              </a:gs>
              <a:gs pos="100000">
                <a:srgbClr val="000014">
                  <a:alpha val="0"/>
                </a:srgbClr>
              </a:gs>
            </a:gsLst>
            <a:lin ang="0" scaled="0"/>
          </a:gradFill>
          <a:ln>
            <a:noFill/>
          </a:ln>
        </p:spPr>
        <p:txBody>
          <a:bodyPr lIns="121900" tIns="60933" rIns="121900" bIns="60933" anchor="ctr" anchorCtr="0">
            <a:noAutofit/>
          </a:bodyPr>
          <a:lstStyle/>
          <a:p>
            <a:pPr marL="0" marR="0" lvl="0" indent="0" algn="ctr" rtl="0">
              <a:spcBef>
                <a:spcPts val="0"/>
              </a:spcBef>
              <a:buNone/>
            </a:pPr>
            <a:endParaRPr sz="2400">
              <a:solidFill>
                <a:srgbClr val="FFFFFF"/>
              </a:solidFill>
              <a:latin typeface="Calibri"/>
              <a:ea typeface="Calibri"/>
              <a:cs typeface="Calibri"/>
              <a:sym typeface="Calibri"/>
            </a:endParaRPr>
          </a:p>
        </p:txBody>
      </p:sp>
      <p:sp>
        <p:nvSpPr>
          <p:cNvPr id="47" name="Shape 47"/>
          <p:cNvSpPr/>
          <p:nvPr/>
        </p:nvSpPr>
        <p:spPr>
          <a:xfrm>
            <a:off x="3447300" y="0"/>
            <a:ext cx="8744800" cy="6858000"/>
          </a:xfrm>
          <a:prstGeom prst="rect">
            <a:avLst/>
          </a:prstGeom>
          <a:solidFill>
            <a:srgbClr val="FFFFFF"/>
          </a:solidFill>
          <a:ln>
            <a:noFill/>
          </a:ln>
        </p:spPr>
        <p:txBody>
          <a:bodyPr lIns="121900" tIns="121900" rIns="121900" bIns="121900" anchor="ctr" anchorCtr="0">
            <a:noAutofit/>
          </a:bodyPr>
          <a:lstStyle/>
          <a:p>
            <a:pPr lvl="0">
              <a:spcBef>
                <a:spcPts val="0"/>
              </a:spcBef>
              <a:buNone/>
            </a:pPr>
            <a:endParaRPr sz="2400"/>
          </a:p>
        </p:txBody>
      </p:sp>
      <p:sp>
        <p:nvSpPr>
          <p:cNvPr id="48" name="Shape 48"/>
          <p:cNvSpPr txBox="1">
            <a:spLocks noGrp="1"/>
          </p:cNvSpPr>
          <p:nvPr>
            <p:ph type="title"/>
          </p:nvPr>
        </p:nvSpPr>
        <p:spPr>
          <a:xfrm>
            <a:off x="312600" y="767333"/>
            <a:ext cx="2728400" cy="53080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9" name="Shape 49"/>
          <p:cNvSpPr txBox="1">
            <a:spLocks noGrp="1"/>
          </p:cNvSpPr>
          <p:nvPr>
            <p:ph type="body" idx="1"/>
          </p:nvPr>
        </p:nvSpPr>
        <p:spPr>
          <a:xfrm>
            <a:off x="4120833" y="767333"/>
            <a:ext cx="7461600" cy="1610400"/>
          </a:xfrm>
          <a:prstGeom prst="rect">
            <a:avLst/>
          </a:prstGeom>
        </p:spPr>
        <p:txBody>
          <a:bodyPr lIns="91425" tIns="91425" rIns="91425" bIns="91425" anchor="t" anchorCtr="0"/>
          <a:lstStyle>
            <a:lvl1pPr lvl="0" rtl="0">
              <a:spcBef>
                <a:spcPts val="0"/>
              </a:spcBef>
              <a:buClr>
                <a:srgbClr val="F67031"/>
              </a:buClr>
              <a:buSzPct val="100000"/>
              <a:buFont typeface="Georgia"/>
              <a:defRPr sz="2133" i="1">
                <a:solidFill>
                  <a:srgbClr val="F67031"/>
                </a:solidFill>
                <a:latin typeface="Georgia"/>
                <a:ea typeface="Georgia"/>
                <a:cs typeface="Georgia"/>
                <a:sym typeface="Georgia"/>
              </a:defRPr>
            </a:lvl1pPr>
            <a:lvl2pPr lvl="1" rtl="0">
              <a:spcBef>
                <a:spcPts val="0"/>
              </a:spcBef>
              <a:buClr>
                <a:srgbClr val="F67031"/>
              </a:buClr>
              <a:buSzPct val="100000"/>
              <a:buFont typeface="Georgia"/>
              <a:defRPr sz="2133" i="1">
                <a:solidFill>
                  <a:srgbClr val="F67031"/>
                </a:solidFill>
                <a:latin typeface="Georgia"/>
                <a:ea typeface="Georgia"/>
                <a:cs typeface="Georgia"/>
                <a:sym typeface="Georgia"/>
              </a:defRPr>
            </a:lvl2pPr>
            <a:lvl3pPr lvl="2" rtl="0">
              <a:spcBef>
                <a:spcPts val="0"/>
              </a:spcBef>
              <a:buClr>
                <a:srgbClr val="F67031"/>
              </a:buClr>
              <a:buSzPct val="100000"/>
              <a:buFont typeface="Georgia"/>
              <a:defRPr sz="2133" i="1">
                <a:solidFill>
                  <a:srgbClr val="F67031"/>
                </a:solidFill>
                <a:latin typeface="Georgia"/>
                <a:ea typeface="Georgia"/>
                <a:cs typeface="Georgia"/>
                <a:sym typeface="Georgia"/>
              </a:defRPr>
            </a:lvl3pPr>
            <a:lvl4pPr lvl="3" rtl="0">
              <a:spcBef>
                <a:spcPts val="0"/>
              </a:spcBef>
              <a:buClr>
                <a:srgbClr val="F67031"/>
              </a:buClr>
              <a:buSzPct val="100000"/>
              <a:buFont typeface="Georgia"/>
              <a:defRPr sz="2133" i="1">
                <a:solidFill>
                  <a:srgbClr val="F67031"/>
                </a:solidFill>
                <a:latin typeface="Georgia"/>
                <a:ea typeface="Georgia"/>
                <a:cs typeface="Georgia"/>
                <a:sym typeface="Georgia"/>
              </a:defRPr>
            </a:lvl4pPr>
            <a:lvl5pPr lvl="4" rtl="0">
              <a:spcBef>
                <a:spcPts val="0"/>
              </a:spcBef>
              <a:buClr>
                <a:srgbClr val="F67031"/>
              </a:buClr>
              <a:buSzPct val="100000"/>
              <a:buFont typeface="Georgia"/>
              <a:defRPr sz="2133" i="1">
                <a:solidFill>
                  <a:srgbClr val="F67031"/>
                </a:solidFill>
                <a:latin typeface="Georgia"/>
                <a:ea typeface="Georgia"/>
                <a:cs typeface="Georgia"/>
                <a:sym typeface="Georgia"/>
              </a:defRPr>
            </a:lvl5pPr>
            <a:lvl6pPr lvl="5" rtl="0">
              <a:spcBef>
                <a:spcPts val="0"/>
              </a:spcBef>
              <a:buClr>
                <a:srgbClr val="F67031"/>
              </a:buClr>
              <a:buSzPct val="100000"/>
              <a:buFont typeface="Georgia"/>
              <a:defRPr sz="2133" i="1">
                <a:solidFill>
                  <a:srgbClr val="F67031"/>
                </a:solidFill>
                <a:latin typeface="Georgia"/>
                <a:ea typeface="Georgia"/>
                <a:cs typeface="Georgia"/>
                <a:sym typeface="Georgia"/>
              </a:defRPr>
            </a:lvl6pPr>
            <a:lvl7pPr lvl="6" rtl="0">
              <a:spcBef>
                <a:spcPts val="0"/>
              </a:spcBef>
              <a:buClr>
                <a:srgbClr val="F67031"/>
              </a:buClr>
              <a:buSzPct val="100000"/>
              <a:buFont typeface="Georgia"/>
              <a:defRPr sz="2133" i="1">
                <a:solidFill>
                  <a:srgbClr val="F67031"/>
                </a:solidFill>
                <a:latin typeface="Georgia"/>
                <a:ea typeface="Georgia"/>
                <a:cs typeface="Georgia"/>
                <a:sym typeface="Georgia"/>
              </a:defRPr>
            </a:lvl7pPr>
            <a:lvl8pPr lvl="7" rtl="0">
              <a:spcBef>
                <a:spcPts val="0"/>
              </a:spcBef>
              <a:buClr>
                <a:srgbClr val="F67031"/>
              </a:buClr>
              <a:buSzPct val="100000"/>
              <a:buFont typeface="Georgia"/>
              <a:defRPr sz="2133" i="1">
                <a:solidFill>
                  <a:srgbClr val="F67031"/>
                </a:solidFill>
                <a:latin typeface="Georgia"/>
                <a:ea typeface="Georgia"/>
                <a:cs typeface="Georgia"/>
                <a:sym typeface="Georgia"/>
              </a:defRPr>
            </a:lvl8pPr>
            <a:lvl9pPr lvl="8" rtl="0">
              <a:spcBef>
                <a:spcPts val="0"/>
              </a:spcBef>
              <a:buClr>
                <a:srgbClr val="F67031"/>
              </a:buClr>
              <a:buSzPct val="100000"/>
              <a:buFont typeface="Georgia"/>
              <a:defRPr sz="2133" i="1">
                <a:solidFill>
                  <a:srgbClr val="F67031"/>
                </a:solidFill>
                <a:latin typeface="Georgia"/>
                <a:ea typeface="Georgia"/>
                <a:cs typeface="Georgia"/>
                <a:sym typeface="Georgia"/>
              </a:defRPr>
            </a:lvl9pPr>
          </a:lstStyle>
          <a:p>
            <a:endParaRPr/>
          </a:p>
        </p:txBody>
      </p:sp>
      <p:sp>
        <p:nvSpPr>
          <p:cNvPr id="50" name="Shape 50"/>
          <p:cNvSpPr txBox="1">
            <a:spLocks noGrp="1"/>
          </p:cNvSpPr>
          <p:nvPr>
            <p:ph type="sldNum" idx="12"/>
          </p:nvPr>
        </p:nvSpPr>
        <p:spPr>
          <a:xfrm>
            <a:off x="11409044" y="6333133"/>
            <a:ext cx="731600" cy="524800"/>
          </a:xfrm>
          <a:prstGeom prst="rect">
            <a:avLst/>
          </a:prstGeom>
        </p:spPr>
        <p:txBody>
          <a:bodyPr lIns="91425" tIns="91425" rIns="91425" bIns="91425" anchor="ctr" anchorCtr="0">
            <a:noAutofit/>
          </a:bodyPr>
          <a:lstStyle/>
          <a:p>
            <a:fld id="{00000000-1234-1234-1234-123412341234}" type="slidenum">
              <a:rPr lang="en" smtClean="0"/>
              <a:pPr/>
              <a:t>‹nº›</a:t>
            </a:fld>
            <a:endParaRPr lang="en"/>
          </a:p>
        </p:txBody>
      </p:sp>
      <p:sp>
        <p:nvSpPr>
          <p:cNvPr id="51" name="Shape 51"/>
          <p:cNvSpPr txBox="1">
            <a:spLocks noGrp="1"/>
          </p:cNvSpPr>
          <p:nvPr>
            <p:ph type="body" idx="2"/>
          </p:nvPr>
        </p:nvSpPr>
        <p:spPr>
          <a:xfrm>
            <a:off x="4120833" y="2672433"/>
            <a:ext cx="3636000" cy="3402800"/>
          </a:xfrm>
          <a:prstGeom prst="rect">
            <a:avLst/>
          </a:prstGeom>
        </p:spPr>
        <p:txBody>
          <a:bodyPr lIns="91425" tIns="91425" rIns="91425" bIns="91425" anchor="t" anchorCtr="0"/>
          <a:lstStyle>
            <a:lvl1pPr lvl="0" rtl="0">
              <a:spcBef>
                <a:spcPts val="0"/>
              </a:spcBef>
              <a:buSzPct val="100000"/>
              <a:defRPr sz="1467"/>
            </a:lvl1pPr>
            <a:lvl2pPr lvl="1" rtl="0">
              <a:spcBef>
                <a:spcPts val="0"/>
              </a:spcBef>
              <a:buSzPct val="100000"/>
              <a:defRPr sz="1467"/>
            </a:lvl2pPr>
            <a:lvl3pPr lvl="2" rtl="0">
              <a:spcBef>
                <a:spcPts val="0"/>
              </a:spcBef>
              <a:buSzPct val="100000"/>
              <a:defRPr sz="1467"/>
            </a:lvl3pPr>
            <a:lvl4pPr lvl="3" rtl="0">
              <a:spcBef>
                <a:spcPts val="0"/>
              </a:spcBef>
              <a:buSzPct val="100000"/>
              <a:defRPr sz="1467"/>
            </a:lvl4pPr>
            <a:lvl5pPr lvl="4" rtl="0">
              <a:spcBef>
                <a:spcPts val="0"/>
              </a:spcBef>
              <a:buSzPct val="100000"/>
              <a:defRPr sz="1467"/>
            </a:lvl5pPr>
            <a:lvl6pPr lvl="5" rtl="0">
              <a:spcBef>
                <a:spcPts val="0"/>
              </a:spcBef>
              <a:buSzPct val="100000"/>
              <a:defRPr sz="1467"/>
            </a:lvl6pPr>
            <a:lvl7pPr lvl="6" rtl="0">
              <a:spcBef>
                <a:spcPts val="0"/>
              </a:spcBef>
              <a:buSzPct val="100000"/>
              <a:defRPr sz="1467"/>
            </a:lvl7pPr>
            <a:lvl8pPr lvl="7" rtl="0">
              <a:spcBef>
                <a:spcPts val="0"/>
              </a:spcBef>
              <a:buSzPct val="100000"/>
              <a:defRPr sz="1467"/>
            </a:lvl8pPr>
            <a:lvl9pPr lvl="8" rtl="0">
              <a:spcBef>
                <a:spcPts val="0"/>
              </a:spcBef>
              <a:buSzPct val="100000"/>
              <a:defRPr sz="1467"/>
            </a:lvl9pPr>
          </a:lstStyle>
          <a:p>
            <a:endParaRPr/>
          </a:p>
        </p:txBody>
      </p:sp>
      <p:sp>
        <p:nvSpPr>
          <p:cNvPr id="52" name="Shape 52"/>
          <p:cNvSpPr txBox="1">
            <a:spLocks noGrp="1"/>
          </p:cNvSpPr>
          <p:nvPr>
            <p:ph type="body" idx="3"/>
          </p:nvPr>
        </p:nvSpPr>
        <p:spPr>
          <a:xfrm>
            <a:off x="7946325" y="2672433"/>
            <a:ext cx="3636000" cy="3402800"/>
          </a:xfrm>
          <a:prstGeom prst="rect">
            <a:avLst/>
          </a:prstGeom>
        </p:spPr>
        <p:txBody>
          <a:bodyPr lIns="91425" tIns="91425" rIns="91425" bIns="91425" anchor="t" anchorCtr="0"/>
          <a:lstStyle>
            <a:lvl1pPr lvl="0" rtl="0">
              <a:spcBef>
                <a:spcPts val="0"/>
              </a:spcBef>
              <a:buSzPct val="100000"/>
              <a:defRPr sz="1467"/>
            </a:lvl1pPr>
            <a:lvl2pPr lvl="1" rtl="0">
              <a:spcBef>
                <a:spcPts val="0"/>
              </a:spcBef>
              <a:buSzPct val="100000"/>
              <a:defRPr sz="1467"/>
            </a:lvl2pPr>
            <a:lvl3pPr lvl="2" rtl="0">
              <a:spcBef>
                <a:spcPts val="0"/>
              </a:spcBef>
              <a:buSzPct val="100000"/>
              <a:defRPr sz="1467"/>
            </a:lvl3pPr>
            <a:lvl4pPr lvl="3" rtl="0">
              <a:spcBef>
                <a:spcPts val="0"/>
              </a:spcBef>
              <a:buSzPct val="100000"/>
              <a:defRPr sz="1467"/>
            </a:lvl4pPr>
            <a:lvl5pPr lvl="4" rtl="0">
              <a:spcBef>
                <a:spcPts val="0"/>
              </a:spcBef>
              <a:buSzPct val="100000"/>
              <a:defRPr sz="1467"/>
            </a:lvl5pPr>
            <a:lvl6pPr lvl="5" rtl="0">
              <a:spcBef>
                <a:spcPts val="0"/>
              </a:spcBef>
              <a:buSzPct val="100000"/>
              <a:defRPr sz="1467"/>
            </a:lvl6pPr>
            <a:lvl7pPr lvl="6" rtl="0">
              <a:spcBef>
                <a:spcPts val="0"/>
              </a:spcBef>
              <a:buSzPct val="100000"/>
              <a:defRPr sz="1467"/>
            </a:lvl7pPr>
            <a:lvl8pPr lvl="7" rtl="0">
              <a:spcBef>
                <a:spcPts val="0"/>
              </a:spcBef>
              <a:buSzPct val="100000"/>
              <a:defRPr sz="1467"/>
            </a:lvl8pPr>
            <a:lvl9pPr lvl="8" rtl="0">
              <a:spcBef>
                <a:spcPts val="0"/>
              </a:spcBef>
              <a:buSzPct val="100000"/>
              <a:defRPr sz="1467"/>
            </a:lvl9pPr>
          </a:lstStyle>
          <a:p>
            <a:endParaRPr/>
          </a:p>
        </p:txBody>
      </p:sp>
    </p:spTree>
    <p:extLst>
      <p:ext uri="{BB962C8B-B14F-4D97-AF65-F5344CB8AC3E}">
        <p14:creationId xmlns:p14="http://schemas.microsoft.com/office/powerpoint/2010/main" val="3006240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10C9632F-7DE4-4388-8391-57643CA40D43}" type="datetime1">
              <a:rPr lang="en-US" smtClean="0"/>
              <a:t>6/26/2018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7675036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9"/>
        <p:cNvGrpSpPr/>
        <p:nvPr/>
      </p:nvGrpSpPr>
      <p:grpSpPr>
        <a:xfrm>
          <a:off x="0" y="0"/>
          <a:ext cx="0" cy="0"/>
          <a:chOff x="0" y="0"/>
          <a:chExt cx="0" cy="0"/>
        </a:xfrm>
      </p:grpSpPr>
      <p:sp>
        <p:nvSpPr>
          <p:cNvPr id="10" name="Shape 10"/>
          <p:cNvSpPr/>
          <p:nvPr/>
        </p:nvSpPr>
        <p:spPr>
          <a:xfrm flipH="1">
            <a:off x="-917" y="0"/>
            <a:ext cx="6100800" cy="6858000"/>
          </a:xfrm>
          <a:prstGeom prst="rect">
            <a:avLst/>
          </a:prstGeom>
          <a:solidFill>
            <a:srgbClr val="FFFFFF"/>
          </a:solidFill>
          <a:ln>
            <a:noFill/>
          </a:ln>
        </p:spPr>
        <p:txBody>
          <a:bodyPr lIns="121900" tIns="121900" rIns="121900" bIns="121900" anchor="ctr" anchorCtr="0">
            <a:noAutofit/>
          </a:bodyPr>
          <a:lstStyle/>
          <a:p>
            <a:pPr lvl="0">
              <a:spcBef>
                <a:spcPts val="0"/>
              </a:spcBef>
              <a:buNone/>
            </a:pPr>
            <a:endParaRPr sz="2400"/>
          </a:p>
        </p:txBody>
      </p:sp>
      <p:sp>
        <p:nvSpPr>
          <p:cNvPr id="11" name="Shape 11"/>
          <p:cNvSpPr txBox="1">
            <a:spLocks noGrp="1"/>
          </p:cNvSpPr>
          <p:nvPr>
            <p:ph type="ctrTitle"/>
          </p:nvPr>
        </p:nvSpPr>
        <p:spPr>
          <a:xfrm>
            <a:off x="625233" y="3183000"/>
            <a:ext cx="4848800" cy="3012000"/>
          </a:xfrm>
          <a:prstGeom prst="rect">
            <a:avLst/>
          </a:prstGeom>
        </p:spPr>
        <p:txBody>
          <a:bodyPr lIns="91425" tIns="91425" rIns="91425" bIns="91425" anchor="t" anchorCtr="0"/>
          <a:lstStyle>
            <a:lvl1pPr lvl="0">
              <a:spcBef>
                <a:spcPts val="0"/>
              </a:spcBef>
              <a:buClr>
                <a:srgbClr val="F67031"/>
              </a:buClr>
              <a:buSzPct val="100000"/>
              <a:defRPr sz="4000" b="1">
                <a:solidFill>
                  <a:srgbClr val="F67031"/>
                </a:solidFill>
              </a:defRPr>
            </a:lvl1pPr>
            <a:lvl2pPr lvl="1">
              <a:spcBef>
                <a:spcPts val="0"/>
              </a:spcBef>
              <a:buClr>
                <a:srgbClr val="F67031"/>
              </a:buClr>
              <a:buSzPct val="100000"/>
              <a:defRPr sz="4000" b="1">
                <a:solidFill>
                  <a:srgbClr val="F67031"/>
                </a:solidFill>
              </a:defRPr>
            </a:lvl2pPr>
            <a:lvl3pPr lvl="2">
              <a:spcBef>
                <a:spcPts val="0"/>
              </a:spcBef>
              <a:buClr>
                <a:srgbClr val="F67031"/>
              </a:buClr>
              <a:buSzPct val="100000"/>
              <a:defRPr sz="4000" b="1">
                <a:solidFill>
                  <a:srgbClr val="F67031"/>
                </a:solidFill>
              </a:defRPr>
            </a:lvl3pPr>
            <a:lvl4pPr lvl="3">
              <a:spcBef>
                <a:spcPts val="0"/>
              </a:spcBef>
              <a:buClr>
                <a:srgbClr val="F67031"/>
              </a:buClr>
              <a:buSzPct val="100000"/>
              <a:defRPr sz="4000" b="1">
                <a:solidFill>
                  <a:srgbClr val="F67031"/>
                </a:solidFill>
              </a:defRPr>
            </a:lvl4pPr>
            <a:lvl5pPr lvl="4">
              <a:spcBef>
                <a:spcPts val="0"/>
              </a:spcBef>
              <a:buClr>
                <a:srgbClr val="F67031"/>
              </a:buClr>
              <a:buSzPct val="100000"/>
              <a:defRPr sz="4000" b="1">
                <a:solidFill>
                  <a:srgbClr val="F67031"/>
                </a:solidFill>
              </a:defRPr>
            </a:lvl5pPr>
            <a:lvl6pPr lvl="5">
              <a:spcBef>
                <a:spcPts val="0"/>
              </a:spcBef>
              <a:buClr>
                <a:srgbClr val="F67031"/>
              </a:buClr>
              <a:buSzPct val="100000"/>
              <a:defRPr sz="4000" b="1">
                <a:solidFill>
                  <a:srgbClr val="F67031"/>
                </a:solidFill>
              </a:defRPr>
            </a:lvl6pPr>
            <a:lvl7pPr lvl="6">
              <a:spcBef>
                <a:spcPts val="0"/>
              </a:spcBef>
              <a:buClr>
                <a:srgbClr val="F67031"/>
              </a:buClr>
              <a:buSzPct val="100000"/>
              <a:defRPr sz="4000" b="1">
                <a:solidFill>
                  <a:srgbClr val="F67031"/>
                </a:solidFill>
              </a:defRPr>
            </a:lvl7pPr>
            <a:lvl8pPr lvl="7">
              <a:spcBef>
                <a:spcPts val="0"/>
              </a:spcBef>
              <a:buClr>
                <a:srgbClr val="F67031"/>
              </a:buClr>
              <a:buSzPct val="100000"/>
              <a:defRPr sz="4000" b="1">
                <a:solidFill>
                  <a:srgbClr val="F67031"/>
                </a:solidFill>
              </a:defRPr>
            </a:lvl8pPr>
            <a:lvl9pPr lvl="8">
              <a:spcBef>
                <a:spcPts val="0"/>
              </a:spcBef>
              <a:buClr>
                <a:srgbClr val="F67031"/>
              </a:buClr>
              <a:buSzPct val="100000"/>
              <a:defRPr sz="4000" b="1">
                <a:solidFill>
                  <a:srgbClr val="F67031"/>
                </a:solidFill>
              </a:defRPr>
            </a:lvl9pPr>
          </a:lstStyle>
          <a:p>
            <a:endParaRPr/>
          </a:p>
        </p:txBody>
      </p:sp>
      <p:sp>
        <p:nvSpPr>
          <p:cNvPr id="12" name="Shape 12"/>
          <p:cNvSpPr/>
          <p:nvPr/>
        </p:nvSpPr>
        <p:spPr>
          <a:xfrm>
            <a:off x="6099867" y="-200"/>
            <a:ext cx="247200" cy="6858000"/>
          </a:xfrm>
          <a:prstGeom prst="rect">
            <a:avLst/>
          </a:prstGeom>
          <a:gradFill>
            <a:gsLst>
              <a:gs pos="0">
                <a:srgbClr val="000014">
                  <a:alpha val="49803"/>
                </a:srgbClr>
              </a:gs>
              <a:gs pos="100000">
                <a:srgbClr val="000014">
                  <a:alpha val="0"/>
                </a:srgbClr>
              </a:gs>
            </a:gsLst>
            <a:lin ang="0" scaled="0"/>
          </a:gradFill>
          <a:ln>
            <a:noFill/>
          </a:ln>
        </p:spPr>
        <p:txBody>
          <a:bodyPr lIns="121900" tIns="60933" rIns="121900" bIns="60933" anchor="ctr" anchorCtr="0">
            <a:noAutofit/>
          </a:bodyPr>
          <a:lstStyle/>
          <a:p>
            <a:pPr marL="0" marR="0" lvl="0" indent="0" algn="ctr" rtl="0">
              <a:spcBef>
                <a:spcPts val="0"/>
              </a:spcBef>
              <a:buNone/>
            </a:pPr>
            <a:endParaRPr sz="2400">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32140168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 + 1 column with intro text">
    <p:spTree>
      <p:nvGrpSpPr>
        <p:cNvPr id="1" name="Shape 38"/>
        <p:cNvGrpSpPr/>
        <p:nvPr/>
      </p:nvGrpSpPr>
      <p:grpSpPr>
        <a:xfrm>
          <a:off x="0" y="0"/>
          <a:ext cx="0" cy="0"/>
          <a:chOff x="0" y="0"/>
          <a:chExt cx="0" cy="0"/>
        </a:xfrm>
      </p:grpSpPr>
      <p:sp>
        <p:nvSpPr>
          <p:cNvPr id="39" name="Shape 39"/>
          <p:cNvSpPr/>
          <p:nvPr/>
        </p:nvSpPr>
        <p:spPr>
          <a:xfrm flipH="1">
            <a:off x="3296500" y="0"/>
            <a:ext cx="150800" cy="6858000"/>
          </a:xfrm>
          <a:prstGeom prst="rect">
            <a:avLst/>
          </a:prstGeom>
          <a:gradFill>
            <a:gsLst>
              <a:gs pos="0">
                <a:srgbClr val="000014">
                  <a:alpha val="20000"/>
                </a:srgbClr>
              </a:gs>
              <a:gs pos="100000">
                <a:srgbClr val="000014">
                  <a:alpha val="0"/>
                </a:srgbClr>
              </a:gs>
            </a:gsLst>
            <a:lin ang="0" scaled="0"/>
          </a:gradFill>
          <a:ln>
            <a:noFill/>
          </a:ln>
        </p:spPr>
        <p:txBody>
          <a:bodyPr lIns="121900" tIns="60933" rIns="121900" bIns="60933" anchor="ctr" anchorCtr="0">
            <a:noAutofit/>
          </a:bodyPr>
          <a:lstStyle/>
          <a:p>
            <a:pPr marL="0" marR="0" lvl="0" indent="0" algn="ctr" rtl="0">
              <a:spcBef>
                <a:spcPts val="0"/>
              </a:spcBef>
              <a:buNone/>
            </a:pPr>
            <a:endParaRPr sz="2400">
              <a:solidFill>
                <a:srgbClr val="FFFFFF"/>
              </a:solidFill>
              <a:latin typeface="Calibri"/>
              <a:ea typeface="Calibri"/>
              <a:cs typeface="Calibri"/>
              <a:sym typeface="Calibri"/>
            </a:endParaRPr>
          </a:p>
        </p:txBody>
      </p:sp>
      <p:sp>
        <p:nvSpPr>
          <p:cNvPr id="40" name="Shape 40"/>
          <p:cNvSpPr/>
          <p:nvPr/>
        </p:nvSpPr>
        <p:spPr>
          <a:xfrm>
            <a:off x="3447300" y="0"/>
            <a:ext cx="8744800" cy="6858000"/>
          </a:xfrm>
          <a:prstGeom prst="rect">
            <a:avLst/>
          </a:prstGeom>
          <a:solidFill>
            <a:srgbClr val="FFFFFF"/>
          </a:solidFill>
          <a:ln>
            <a:noFill/>
          </a:ln>
        </p:spPr>
        <p:txBody>
          <a:bodyPr lIns="121900" tIns="121900" rIns="121900" bIns="121900" anchor="ctr" anchorCtr="0">
            <a:noAutofit/>
          </a:bodyPr>
          <a:lstStyle/>
          <a:p>
            <a:pPr lvl="0">
              <a:spcBef>
                <a:spcPts val="0"/>
              </a:spcBef>
              <a:buNone/>
            </a:pPr>
            <a:endParaRPr sz="2400"/>
          </a:p>
        </p:txBody>
      </p:sp>
      <p:sp>
        <p:nvSpPr>
          <p:cNvPr id="41" name="Shape 41"/>
          <p:cNvSpPr txBox="1">
            <a:spLocks noGrp="1"/>
          </p:cNvSpPr>
          <p:nvPr>
            <p:ph type="title"/>
          </p:nvPr>
        </p:nvSpPr>
        <p:spPr>
          <a:xfrm>
            <a:off x="312600" y="767333"/>
            <a:ext cx="2728400" cy="53080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2" name="Shape 42"/>
          <p:cNvSpPr txBox="1">
            <a:spLocks noGrp="1"/>
          </p:cNvSpPr>
          <p:nvPr>
            <p:ph type="body" idx="1"/>
          </p:nvPr>
        </p:nvSpPr>
        <p:spPr>
          <a:xfrm>
            <a:off x="4120833" y="767333"/>
            <a:ext cx="7461600" cy="1610400"/>
          </a:xfrm>
          <a:prstGeom prst="rect">
            <a:avLst/>
          </a:prstGeom>
        </p:spPr>
        <p:txBody>
          <a:bodyPr lIns="91425" tIns="91425" rIns="91425" bIns="91425" anchor="t" anchorCtr="0"/>
          <a:lstStyle>
            <a:lvl1pPr lvl="0" rtl="0">
              <a:spcBef>
                <a:spcPts val="0"/>
              </a:spcBef>
              <a:buClr>
                <a:srgbClr val="F67031"/>
              </a:buClr>
              <a:buSzPct val="100000"/>
              <a:buFont typeface="Georgia"/>
              <a:defRPr sz="2133" i="1">
                <a:solidFill>
                  <a:srgbClr val="F67031"/>
                </a:solidFill>
                <a:latin typeface="Georgia"/>
                <a:ea typeface="Georgia"/>
                <a:cs typeface="Georgia"/>
                <a:sym typeface="Georgia"/>
              </a:defRPr>
            </a:lvl1pPr>
            <a:lvl2pPr lvl="1" rtl="0">
              <a:spcBef>
                <a:spcPts val="0"/>
              </a:spcBef>
              <a:buClr>
                <a:srgbClr val="F67031"/>
              </a:buClr>
              <a:buSzPct val="100000"/>
              <a:buFont typeface="Georgia"/>
              <a:defRPr sz="2133" i="1">
                <a:solidFill>
                  <a:srgbClr val="F67031"/>
                </a:solidFill>
                <a:latin typeface="Georgia"/>
                <a:ea typeface="Georgia"/>
                <a:cs typeface="Georgia"/>
                <a:sym typeface="Georgia"/>
              </a:defRPr>
            </a:lvl2pPr>
            <a:lvl3pPr lvl="2" rtl="0">
              <a:spcBef>
                <a:spcPts val="0"/>
              </a:spcBef>
              <a:buClr>
                <a:srgbClr val="F67031"/>
              </a:buClr>
              <a:buSzPct val="100000"/>
              <a:buFont typeface="Georgia"/>
              <a:defRPr sz="2133" i="1">
                <a:solidFill>
                  <a:srgbClr val="F67031"/>
                </a:solidFill>
                <a:latin typeface="Georgia"/>
                <a:ea typeface="Georgia"/>
                <a:cs typeface="Georgia"/>
                <a:sym typeface="Georgia"/>
              </a:defRPr>
            </a:lvl3pPr>
            <a:lvl4pPr lvl="3" rtl="0">
              <a:spcBef>
                <a:spcPts val="0"/>
              </a:spcBef>
              <a:buClr>
                <a:srgbClr val="F67031"/>
              </a:buClr>
              <a:buSzPct val="100000"/>
              <a:buFont typeface="Georgia"/>
              <a:defRPr sz="2133" i="1">
                <a:solidFill>
                  <a:srgbClr val="F67031"/>
                </a:solidFill>
                <a:latin typeface="Georgia"/>
                <a:ea typeface="Georgia"/>
                <a:cs typeface="Georgia"/>
                <a:sym typeface="Georgia"/>
              </a:defRPr>
            </a:lvl4pPr>
            <a:lvl5pPr lvl="4" rtl="0">
              <a:spcBef>
                <a:spcPts val="0"/>
              </a:spcBef>
              <a:buClr>
                <a:srgbClr val="F67031"/>
              </a:buClr>
              <a:buSzPct val="100000"/>
              <a:buFont typeface="Georgia"/>
              <a:defRPr sz="2133" i="1">
                <a:solidFill>
                  <a:srgbClr val="F67031"/>
                </a:solidFill>
                <a:latin typeface="Georgia"/>
                <a:ea typeface="Georgia"/>
                <a:cs typeface="Georgia"/>
                <a:sym typeface="Georgia"/>
              </a:defRPr>
            </a:lvl5pPr>
            <a:lvl6pPr lvl="5" rtl="0">
              <a:spcBef>
                <a:spcPts val="0"/>
              </a:spcBef>
              <a:buClr>
                <a:srgbClr val="F67031"/>
              </a:buClr>
              <a:buSzPct val="100000"/>
              <a:buFont typeface="Georgia"/>
              <a:defRPr sz="2133" i="1">
                <a:solidFill>
                  <a:srgbClr val="F67031"/>
                </a:solidFill>
                <a:latin typeface="Georgia"/>
                <a:ea typeface="Georgia"/>
                <a:cs typeface="Georgia"/>
                <a:sym typeface="Georgia"/>
              </a:defRPr>
            </a:lvl6pPr>
            <a:lvl7pPr lvl="6" rtl="0">
              <a:spcBef>
                <a:spcPts val="0"/>
              </a:spcBef>
              <a:buClr>
                <a:srgbClr val="F67031"/>
              </a:buClr>
              <a:buSzPct val="100000"/>
              <a:buFont typeface="Georgia"/>
              <a:defRPr sz="2133" i="1">
                <a:solidFill>
                  <a:srgbClr val="F67031"/>
                </a:solidFill>
                <a:latin typeface="Georgia"/>
                <a:ea typeface="Georgia"/>
                <a:cs typeface="Georgia"/>
                <a:sym typeface="Georgia"/>
              </a:defRPr>
            </a:lvl7pPr>
            <a:lvl8pPr lvl="7" rtl="0">
              <a:spcBef>
                <a:spcPts val="0"/>
              </a:spcBef>
              <a:buClr>
                <a:srgbClr val="F67031"/>
              </a:buClr>
              <a:buSzPct val="100000"/>
              <a:buFont typeface="Georgia"/>
              <a:defRPr sz="2133" i="1">
                <a:solidFill>
                  <a:srgbClr val="F67031"/>
                </a:solidFill>
                <a:latin typeface="Georgia"/>
                <a:ea typeface="Georgia"/>
                <a:cs typeface="Georgia"/>
                <a:sym typeface="Georgia"/>
              </a:defRPr>
            </a:lvl8pPr>
            <a:lvl9pPr lvl="8" rtl="0">
              <a:spcBef>
                <a:spcPts val="0"/>
              </a:spcBef>
              <a:buClr>
                <a:srgbClr val="F67031"/>
              </a:buClr>
              <a:buSzPct val="100000"/>
              <a:buFont typeface="Georgia"/>
              <a:defRPr sz="2133" i="1">
                <a:solidFill>
                  <a:srgbClr val="F67031"/>
                </a:solidFill>
                <a:latin typeface="Georgia"/>
                <a:ea typeface="Georgia"/>
                <a:cs typeface="Georgia"/>
                <a:sym typeface="Georgia"/>
              </a:defRPr>
            </a:lvl9pPr>
          </a:lstStyle>
          <a:p>
            <a:endParaRPr/>
          </a:p>
        </p:txBody>
      </p:sp>
      <p:sp>
        <p:nvSpPr>
          <p:cNvPr id="43" name="Shape 43"/>
          <p:cNvSpPr txBox="1">
            <a:spLocks noGrp="1"/>
          </p:cNvSpPr>
          <p:nvPr>
            <p:ph type="sldNum" idx="12"/>
          </p:nvPr>
        </p:nvSpPr>
        <p:spPr>
          <a:xfrm>
            <a:off x="11409044" y="6333133"/>
            <a:ext cx="731600" cy="524800"/>
          </a:xfrm>
          <a:prstGeom prst="rect">
            <a:avLst/>
          </a:prstGeom>
        </p:spPr>
        <p:txBody>
          <a:bodyPr lIns="91425" tIns="91425" rIns="91425" bIns="91425" anchor="ctr" anchorCtr="0">
            <a:noAutofit/>
          </a:bodyPr>
          <a:lstStyle/>
          <a:p>
            <a:fld id="{00000000-1234-1234-1234-123412341234}" type="slidenum">
              <a:rPr lang="en" smtClean="0"/>
              <a:pPr/>
              <a:t>‹nº›</a:t>
            </a:fld>
            <a:endParaRPr lang="en"/>
          </a:p>
        </p:txBody>
      </p:sp>
      <p:sp>
        <p:nvSpPr>
          <p:cNvPr id="44" name="Shape 44"/>
          <p:cNvSpPr txBox="1">
            <a:spLocks noGrp="1"/>
          </p:cNvSpPr>
          <p:nvPr>
            <p:ph type="body" idx="2"/>
          </p:nvPr>
        </p:nvSpPr>
        <p:spPr>
          <a:xfrm>
            <a:off x="4120833" y="2672416"/>
            <a:ext cx="7461600" cy="34028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extLst>
      <p:ext uri="{BB962C8B-B14F-4D97-AF65-F5344CB8AC3E}">
        <p14:creationId xmlns:p14="http://schemas.microsoft.com/office/powerpoint/2010/main" val="11501183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ação">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Content Placeholder 3"/>
          <p:cNvSpPr>
            <a:spLocks noGrp="1"/>
          </p:cNvSpPr>
          <p:nvPr>
            <p:ph sz="half" idx="2"/>
          </p:nvPr>
        </p:nvSpPr>
        <p:spPr>
          <a:xfrm>
            <a:off x="845127" y="2507550"/>
            <a:ext cx="5156200" cy="3680525"/>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Content Placeholder 5"/>
          <p:cNvSpPr>
            <a:spLocks noGrp="1"/>
          </p:cNvSpPr>
          <p:nvPr>
            <p:ph sz="quarter" idx="4"/>
          </p:nvPr>
        </p:nvSpPr>
        <p:spPr>
          <a:xfrm>
            <a:off x="6172200" y="2507550"/>
            <a:ext cx="5181601" cy="3680525"/>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7" name="Date Placeholder 6"/>
          <p:cNvSpPr>
            <a:spLocks noGrp="1"/>
          </p:cNvSpPr>
          <p:nvPr>
            <p:ph type="dt" sz="half" idx="10"/>
          </p:nvPr>
        </p:nvSpPr>
        <p:spPr/>
        <p:txBody>
          <a:bodyPr/>
          <a:lstStyle/>
          <a:p>
            <a:fld id="{A99B2BC9-2EC0-4A0C-BB6C-72E4FC744892}" type="datetime1">
              <a:rPr lang="en-US" smtClean="0"/>
              <a:t>6/26/2018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
        <p:nvSpPr>
          <p:cNvPr id="10" name="Title 9"/>
          <p:cNvSpPr>
            <a:spLocks noGrp="1"/>
          </p:cNvSpPr>
          <p:nvPr>
            <p:ph type="title"/>
          </p:nvPr>
        </p:nvSpPr>
        <p:spPr/>
        <p:txBody>
          <a:bodyPr/>
          <a:lstStyle/>
          <a:p>
            <a:r>
              <a:rPr lang="pt-BR"/>
              <a:t>Clique para editar o título mestre</a:t>
            </a:r>
            <a:endParaRPr lang="en-US" dirty="0"/>
          </a:p>
        </p:txBody>
      </p:sp>
    </p:spTree>
    <p:extLst>
      <p:ext uri="{BB962C8B-B14F-4D97-AF65-F5344CB8AC3E}">
        <p14:creationId xmlns:p14="http://schemas.microsoft.com/office/powerpoint/2010/main" val="3194775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omente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00141E2-4786-4792-8467-8A3ED965EA4F}" type="datetime1">
              <a:rPr lang="en-US" smtClean="0"/>
              <a:t>6/26/2018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‹nº›</a:t>
            </a:fld>
            <a:endParaRPr lang="en-US" dirty="0"/>
          </a:p>
        </p:txBody>
      </p:sp>
      <p:sp>
        <p:nvSpPr>
          <p:cNvPr id="6" name="Title 5"/>
          <p:cNvSpPr>
            <a:spLocks noGrp="1"/>
          </p:cNvSpPr>
          <p:nvPr>
            <p:ph type="title"/>
          </p:nvPr>
        </p:nvSpPr>
        <p:spPr/>
        <p:txBody>
          <a:bodyPr/>
          <a:lstStyle/>
          <a:p>
            <a:r>
              <a:rPr lang="pt-BR"/>
              <a:t>Clique para editar o título mestre</a:t>
            </a:r>
            <a:endParaRPr lang="en-US"/>
          </a:p>
        </p:txBody>
      </p:sp>
    </p:spTree>
    <p:extLst>
      <p:ext uri="{BB962C8B-B14F-4D97-AF65-F5344CB8AC3E}">
        <p14:creationId xmlns:p14="http://schemas.microsoft.com/office/powerpoint/2010/main" val="4047293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F5F83F-21E4-46E9-82EA-73E6E28B2CD1}" type="datetime1">
              <a:rPr lang="en-US" smtClean="0"/>
              <a:t>6/26/2018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100969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pt-BR"/>
              <a:t>Clique para editar o título mestre</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Date Placeholder 4"/>
          <p:cNvSpPr>
            <a:spLocks noGrp="1"/>
          </p:cNvSpPr>
          <p:nvPr>
            <p:ph type="dt" sz="half" idx="10"/>
          </p:nvPr>
        </p:nvSpPr>
        <p:spPr/>
        <p:txBody>
          <a:bodyPr/>
          <a:lstStyle/>
          <a:p>
            <a:fld id="{B6F3D3E4-2C79-46CA-844B-2FDF216833EA}" type="datetime1">
              <a:rPr lang="en-US" smtClean="0"/>
              <a:t>6/26/2018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476511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pt-BR"/>
              <a:t>Clique para editar o título mestre</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Date Placeholder 4"/>
          <p:cNvSpPr>
            <a:spLocks noGrp="1"/>
          </p:cNvSpPr>
          <p:nvPr>
            <p:ph type="dt" sz="half" idx="10"/>
          </p:nvPr>
        </p:nvSpPr>
        <p:spPr/>
        <p:txBody>
          <a:bodyPr/>
          <a:lstStyle/>
          <a:p>
            <a:fld id="{7378F66D-7F83-4782-AE48-FDCEFE05D2DE}" type="datetime1">
              <a:rPr lang="en-US" smtClean="0"/>
              <a:t>6/26/2018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989624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theme" Target="../theme/theme3.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188D04FE-41CD-4ADB-B42A-BCE9359BA336}" type="datetime1">
              <a:rPr lang="en-US" smtClean="0"/>
              <a:t>6/26/2018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956198853"/>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2B6DCBA7-2B65-40CB-9EC3-5C6F9AC4898F}" type="datetime1">
              <a:rPr lang="en-US" smtClean="0"/>
              <a:t>6/26/2018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684274600"/>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pt-BR"/>
              <a:t>Clique para editar o título mestre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D1A978B-D5B9-47CD-A98E-D516319B187F}" type="datetime1">
              <a:rPr lang="en-US" smtClean="0"/>
              <a:t>6/26/2018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790223680"/>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100.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101.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5.xml.rels><?xml version="1.0" encoding="UTF-8" standalone="yes"?>
<Relationships xmlns="http://schemas.openxmlformats.org/package/2006/relationships"><Relationship Id="rId2" Type="http://schemas.openxmlformats.org/officeDocument/2006/relationships/hyperlink" Target="http://www.itu.int/publications/sector.aspx?lang=en&amp;sector=2" TargetMode="External"/><Relationship Id="rId1" Type="http://schemas.openxmlformats.org/officeDocument/2006/relationships/slideLayout" Target="../slideLayouts/slideLayout24.xml"/></Relationships>
</file>

<file path=ppt/slides/_rels/slide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Layout" Target="../slideLayouts/slideLayout24.xml"/><Relationship Id="rId5" Type="http://schemas.openxmlformats.org/officeDocument/2006/relationships/image" Target="../media/image9.jpeg"/><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4.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gif"/><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4.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0.xml"/><Relationship Id="rId1" Type="http://schemas.openxmlformats.org/officeDocument/2006/relationships/slideLayout" Target="../slideLayouts/slideLayout24.xm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4.xml"/><Relationship Id="rId6" Type="http://schemas.openxmlformats.org/officeDocument/2006/relationships/image" Target="../media/image1.png"/><Relationship Id="rId5" Type="http://schemas.openxmlformats.org/officeDocument/2006/relationships/image" Target="../media/image22.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4.xm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4.xml"/><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4.xml"/><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4.xml"/><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4.xml"/><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4.xml"/><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4.xml"/><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4.xml"/><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4.xml"/><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4.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jpeg"/><Relationship Id="rId7"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24.xml"/><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image" Target="../media/image34.png"/><Relationship Id="rId9" Type="http://schemas.openxmlformats.org/officeDocument/2006/relationships/image" Target="../media/image1.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1.jpeg"/><Relationship Id="rId7"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24.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42.jpeg"/></Relationships>
</file>

<file path=ppt/slides/_rels/slide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47.wmf"/><Relationship Id="rId7"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24.xml"/><Relationship Id="rId6" Type="http://schemas.openxmlformats.org/officeDocument/2006/relationships/image" Target="../media/image20.png"/><Relationship Id="rId5" Type="http://schemas.openxmlformats.org/officeDocument/2006/relationships/image" Target="../media/image49.emf"/><Relationship Id="rId4" Type="http://schemas.openxmlformats.org/officeDocument/2006/relationships/image" Target="../media/image48.wmf"/><Relationship Id="rId9"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24.xml"/><Relationship Id="rId6" Type="http://schemas.openxmlformats.org/officeDocument/2006/relationships/image" Target="../media/image1.png"/><Relationship Id="rId5" Type="http://schemas.openxmlformats.org/officeDocument/2006/relationships/image" Target="../media/image22.png"/><Relationship Id="rId4" Type="http://schemas.openxmlformats.org/officeDocument/2006/relationships/image" Target="../media/image21.png"/></Relationships>
</file>

<file path=ppt/slides/_rels/slide7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4.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5.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image" Target="../media/image53.wmf"/><Relationship Id="rId7" Type="http://schemas.openxmlformats.org/officeDocument/2006/relationships/image" Target="../media/image57.wmf"/><Relationship Id="rId2" Type="http://schemas.openxmlformats.org/officeDocument/2006/relationships/image" Target="../media/image1.png"/><Relationship Id="rId1" Type="http://schemas.openxmlformats.org/officeDocument/2006/relationships/slideLayout" Target="../slideLayouts/slideLayout24.xml"/><Relationship Id="rId6" Type="http://schemas.openxmlformats.org/officeDocument/2006/relationships/image" Target="../media/image56.wmf"/><Relationship Id="rId5" Type="http://schemas.openxmlformats.org/officeDocument/2006/relationships/image" Target="../media/image55.wmf"/><Relationship Id="rId4" Type="http://schemas.openxmlformats.org/officeDocument/2006/relationships/image" Target="../media/image54.wmf"/></Relationships>
</file>

<file path=ppt/slides/_rels/slide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gif"/><Relationship Id="rId1" Type="http://schemas.openxmlformats.org/officeDocument/2006/relationships/slideLayout" Target="../slideLayouts/slideLayout24.xml"/></Relationships>
</file>

<file path=ppt/slides/_rels/slide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82.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8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8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24.xml"/><Relationship Id="rId4" Type="http://schemas.openxmlformats.org/officeDocument/2006/relationships/image" Target="../media/image63.png"/></Relationships>
</file>

<file path=ppt/slides/_rels/slide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90.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1.png"/><Relationship Id="rId1" Type="http://schemas.openxmlformats.org/officeDocument/2006/relationships/slideLayout" Target="../slideLayouts/slideLayout24.xml"/><Relationship Id="rId4" Type="http://schemas.openxmlformats.org/officeDocument/2006/relationships/image" Target="../media/image57.wmf"/></Relationships>
</file>

<file path=ppt/slides/_rels/slide91.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9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9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96.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97.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07067" y="2861734"/>
            <a:ext cx="7766936" cy="1646302"/>
          </a:xfrm>
        </p:spPr>
        <p:txBody>
          <a:bodyPr/>
          <a:lstStyle/>
          <a:p>
            <a:pPr algn="ctr"/>
            <a:br>
              <a:rPr lang="pt-BR" dirty="0"/>
            </a:br>
            <a:r>
              <a:rPr lang="pt-BR" dirty="0"/>
              <a:t>TELEFONIA</a:t>
            </a:r>
          </a:p>
        </p:txBody>
      </p:sp>
      <p:sp>
        <p:nvSpPr>
          <p:cNvPr id="3" name="Subtítulo 2"/>
          <p:cNvSpPr>
            <a:spLocks noGrp="1"/>
          </p:cNvSpPr>
          <p:nvPr>
            <p:ph type="subTitle" idx="1"/>
          </p:nvPr>
        </p:nvSpPr>
        <p:spPr/>
        <p:txBody>
          <a:bodyPr>
            <a:normAutofit/>
          </a:bodyPr>
          <a:lstStyle/>
          <a:p>
            <a:endParaRPr lang="pt-BR" dirty="0"/>
          </a:p>
          <a:p>
            <a:pPr algn="ctr"/>
            <a:r>
              <a:rPr lang="pt-BR" dirty="0"/>
              <a:t>Versão 1.0</a:t>
            </a:r>
          </a:p>
        </p:txBody>
      </p:sp>
      <p:pic>
        <p:nvPicPr>
          <p:cNvPr id="1026" name="Picture 2" descr="http://life.com.br/images/life/logolif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2935" y="1573046"/>
            <a:ext cx="5835200" cy="1838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23389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5"/>
          <p:cNvSpPr>
            <a:spLocks noGrp="1"/>
          </p:cNvSpPr>
          <p:nvPr>
            <p:ph type="title"/>
          </p:nvPr>
        </p:nvSpPr>
        <p:spPr>
          <a:xfrm>
            <a:off x="248876" y="216135"/>
            <a:ext cx="9034824" cy="1320800"/>
          </a:xfrm>
        </p:spPr>
        <p:txBody>
          <a:bodyPr/>
          <a:lstStyle/>
          <a:p>
            <a:r>
              <a:rPr lang="pt-BR" b="1" dirty="0"/>
              <a:t>COMPOSIÇÃO DO SISTEMA TELEFÔNICO TRADICIONAL:</a:t>
            </a:r>
          </a:p>
        </p:txBody>
      </p:sp>
      <p:sp>
        <p:nvSpPr>
          <p:cNvPr id="3" name="Espaço Reservado para Conteúdo 2"/>
          <p:cNvSpPr>
            <a:spLocks noGrp="1"/>
          </p:cNvSpPr>
          <p:nvPr>
            <p:ph idx="1"/>
          </p:nvPr>
        </p:nvSpPr>
        <p:spPr>
          <a:xfrm>
            <a:off x="248876" y="1206735"/>
            <a:ext cx="9169400" cy="4241332"/>
          </a:xfrm>
        </p:spPr>
        <p:txBody>
          <a:bodyPr/>
          <a:lstStyle/>
          <a:p>
            <a:endParaRPr lang="pt-BR" b="1" dirty="0"/>
          </a:p>
          <a:p>
            <a:r>
              <a:rPr lang="pt-BR" sz="2400" dirty="0"/>
              <a:t>O sistema telefônico é composto por terminais telefônicos, rede de acesso, centrais telefônicas e sistemas de transmissão. </a:t>
            </a:r>
          </a:p>
          <a:p>
            <a:r>
              <a:rPr lang="pt-BR" sz="2400" dirty="0"/>
              <a:t>As centrais telefônicas são responsáveis pela inteligência de um sistema telefônico;</a:t>
            </a:r>
          </a:p>
          <a:p>
            <a:pPr marL="0" indent="0">
              <a:buNone/>
            </a:pPr>
            <a:endParaRPr lang="pt-BR" dirty="0"/>
          </a:p>
        </p:txBody>
      </p:sp>
      <p:pic>
        <p:nvPicPr>
          <p:cNvPr id="7" name="Imagem 6" descr="http://www.teleco.com.br/imagens/tutoriais/tutorialconvdados_figura2.gif"/>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a:off x="806455" y="3987801"/>
            <a:ext cx="8039089" cy="2053106"/>
          </a:xfrm>
          <a:prstGeom prst="rect">
            <a:avLst/>
          </a:prstGeom>
          <a:noFill/>
          <a:ln>
            <a:noFill/>
          </a:ln>
        </p:spPr>
      </p:pic>
      <p:pic>
        <p:nvPicPr>
          <p:cNvPr id="6" name="Picture 2" descr="http://life.com.br/images/life/logolif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
        <p:nvSpPr>
          <p:cNvPr id="8" name="Seta para cima 7"/>
          <p:cNvSpPr/>
          <p:nvPr/>
        </p:nvSpPr>
        <p:spPr>
          <a:xfrm>
            <a:off x="9550400" y="228600"/>
            <a:ext cx="1943100" cy="1676400"/>
          </a:xfrm>
          <a:prstGeom prst="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53703781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5112" y="223234"/>
            <a:ext cx="10263188" cy="1507067"/>
          </a:xfrm>
        </p:spPr>
        <p:txBody>
          <a:bodyPr>
            <a:normAutofit/>
          </a:bodyPr>
          <a:lstStyle/>
          <a:p>
            <a:r>
              <a:rPr lang="pt-BR" dirty="0"/>
              <a:t>PROJETO BÁSICO</a:t>
            </a:r>
          </a:p>
        </p:txBody>
      </p:sp>
      <p:pic>
        <p:nvPicPr>
          <p:cNvPr id="5" name="Picture 2" descr="http://life.com.br/images/life/logolif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12" y="916177"/>
            <a:ext cx="10401300" cy="5638800"/>
          </a:xfrm>
          <a:prstGeom prst="rect">
            <a:avLst/>
          </a:prstGeom>
        </p:spPr>
      </p:pic>
    </p:spTree>
    <p:extLst>
      <p:ext uri="{BB962C8B-B14F-4D97-AF65-F5344CB8AC3E}">
        <p14:creationId xmlns:p14="http://schemas.microsoft.com/office/powerpoint/2010/main" val="21330991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5112" y="223234"/>
            <a:ext cx="10263188" cy="1507067"/>
          </a:xfrm>
        </p:spPr>
        <p:txBody>
          <a:bodyPr>
            <a:normAutofit/>
          </a:bodyPr>
          <a:lstStyle/>
          <a:p>
            <a:r>
              <a:rPr lang="pt-BR" dirty="0"/>
              <a:t>PROJETO BÁSICO</a:t>
            </a:r>
          </a:p>
        </p:txBody>
      </p:sp>
      <p:pic>
        <p:nvPicPr>
          <p:cNvPr id="5" name="Picture 2" descr="http://life.com.br/images/life/logolif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331" y="976767"/>
            <a:ext cx="9048750" cy="5724525"/>
          </a:xfrm>
          <a:prstGeom prst="rect">
            <a:avLst/>
          </a:prstGeom>
        </p:spPr>
      </p:pic>
    </p:spTree>
    <p:extLst>
      <p:ext uri="{BB962C8B-B14F-4D97-AF65-F5344CB8AC3E}">
        <p14:creationId xmlns:p14="http://schemas.microsoft.com/office/powerpoint/2010/main" val="32107584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5112" y="223234"/>
            <a:ext cx="10263188" cy="1507067"/>
          </a:xfrm>
        </p:spPr>
        <p:txBody>
          <a:bodyPr>
            <a:normAutofit/>
          </a:bodyPr>
          <a:lstStyle/>
          <a:p>
            <a:r>
              <a:rPr lang="pt-BR" dirty="0"/>
              <a:t>PROJETO BÁSICO</a:t>
            </a:r>
          </a:p>
        </p:txBody>
      </p:sp>
      <p:sp>
        <p:nvSpPr>
          <p:cNvPr id="7" name="Espaço Reservado para Conteúdo 2"/>
          <p:cNvSpPr>
            <a:spLocks noGrp="1"/>
          </p:cNvSpPr>
          <p:nvPr>
            <p:ph idx="1"/>
          </p:nvPr>
        </p:nvSpPr>
        <p:spPr>
          <a:xfrm>
            <a:off x="265112" y="1875665"/>
            <a:ext cx="9285288" cy="4982335"/>
          </a:xfrm>
        </p:spPr>
        <p:txBody>
          <a:bodyPr>
            <a:noAutofit/>
          </a:bodyPr>
          <a:lstStyle/>
          <a:p>
            <a:pPr>
              <a:lnSpc>
                <a:spcPct val="150000"/>
              </a:lnSpc>
              <a:defRPr/>
            </a:pPr>
            <a:r>
              <a:rPr lang="pt-BR" sz="2800" b="1" dirty="0">
                <a:cs typeface="Tahoma" pitchFamily="34" charset="0"/>
              </a:rPr>
              <a:t>Diagrama / Projeto Técnico: </a:t>
            </a:r>
            <a:r>
              <a:rPr lang="pt-BR" sz="2800" dirty="0">
                <a:cs typeface="Tahoma" pitchFamily="34" charset="0"/>
              </a:rPr>
              <a:t>Desenhar o diagrama em blocos da futura operadora: Acesso ao cliente final (Rede de acesso e Terminação), Core de Serviço (Componentes do Core) e Core de Interconexões (MGC,SG e MG, Operadoras, SS#7 – </a:t>
            </a:r>
            <a:r>
              <a:rPr lang="pt-BR" sz="2800" dirty="0" err="1">
                <a:cs typeface="Tahoma" pitchFamily="34" charset="0"/>
              </a:rPr>
              <a:t>OPCs</a:t>
            </a:r>
            <a:r>
              <a:rPr lang="pt-BR" sz="2800" dirty="0">
                <a:cs typeface="Tahoma" pitchFamily="34" charset="0"/>
              </a:rPr>
              <a:t> e </a:t>
            </a:r>
            <a:r>
              <a:rPr lang="pt-BR" sz="2800" dirty="0" err="1">
                <a:cs typeface="Tahoma" pitchFamily="34" charset="0"/>
              </a:rPr>
              <a:t>DPCs</a:t>
            </a:r>
            <a:r>
              <a:rPr lang="pt-BR" sz="2800" dirty="0">
                <a:cs typeface="Tahoma" pitchFamily="34" charset="0"/>
              </a:rPr>
              <a:t>).</a:t>
            </a:r>
          </a:p>
          <a:p>
            <a:endParaRPr lang="pt-BR" sz="2000" dirty="0"/>
          </a:p>
        </p:txBody>
      </p:sp>
      <p:pic>
        <p:nvPicPr>
          <p:cNvPr id="5" name="Picture 2" descr="http://life.com.br/images/life/logolif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2738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5112" y="223234"/>
            <a:ext cx="10263188" cy="1507067"/>
          </a:xfrm>
        </p:spPr>
        <p:txBody>
          <a:bodyPr>
            <a:normAutofit/>
          </a:bodyPr>
          <a:lstStyle/>
          <a:p>
            <a:r>
              <a:rPr lang="pt-BR" dirty="0"/>
              <a:t>PROJETO BÁSICO</a:t>
            </a:r>
          </a:p>
        </p:txBody>
      </p:sp>
      <p:sp>
        <p:nvSpPr>
          <p:cNvPr id="7" name="Espaço Reservado para Conteúdo 2"/>
          <p:cNvSpPr>
            <a:spLocks noGrp="1"/>
          </p:cNvSpPr>
          <p:nvPr>
            <p:ph idx="1"/>
          </p:nvPr>
        </p:nvSpPr>
        <p:spPr>
          <a:xfrm>
            <a:off x="265112" y="2410842"/>
            <a:ext cx="9285288" cy="4982335"/>
          </a:xfrm>
        </p:spPr>
        <p:txBody>
          <a:bodyPr>
            <a:noAutofit/>
          </a:bodyPr>
          <a:lstStyle/>
          <a:p>
            <a:pPr>
              <a:lnSpc>
                <a:spcPct val="150000"/>
              </a:lnSpc>
              <a:defRPr/>
            </a:pPr>
            <a:r>
              <a:rPr lang="pt-BR" sz="2800" b="1" dirty="0">
                <a:cs typeface="Tahoma" pitchFamily="34" charset="0"/>
              </a:rPr>
              <a:t>Diagrama Cliente Final: </a:t>
            </a:r>
            <a:r>
              <a:rPr lang="pt-BR" sz="2800" dirty="0">
                <a:cs typeface="Tahoma" pitchFamily="34" charset="0"/>
              </a:rPr>
              <a:t>Desenhar topologia do cliente final (01 Cliente Residencial com 05 Extensões e 01 Cliente Corporativo com PABX para 08 Ramais FXS).</a:t>
            </a:r>
          </a:p>
          <a:p>
            <a:endParaRPr lang="pt-BR" sz="2000" dirty="0"/>
          </a:p>
        </p:txBody>
      </p:sp>
      <p:pic>
        <p:nvPicPr>
          <p:cNvPr id="5" name="Picture 2" descr="http://life.com.br/images/life/logolif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82013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9712" y="245533"/>
            <a:ext cx="8534400" cy="1507067"/>
          </a:xfrm>
        </p:spPr>
        <p:txBody>
          <a:bodyPr/>
          <a:lstStyle/>
          <a:p>
            <a:r>
              <a:rPr lang="pt-BR" dirty="0"/>
              <a:t>REFERÊNCIAS</a:t>
            </a:r>
          </a:p>
        </p:txBody>
      </p:sp>
      <p:sp>
        <p:nvSpPr>
          <p:cNvPr id="3" name="Espaço Reservado para Conteúdo 2"/>
          <p:cNvSpPr>
            <a:spLocks noGrp="1"/>
          </p:cNvSpPr>
          <p:nvPr>
            <p:ph idx="1"/>
          </p:nvPr>
        </p:nvSpPr>
        <p:spPr>
          <a:xfrm>
            <a:off x="239712" y="1133103"/>
            <a:ext cx="10959921" cy="5724897"/>
          </a:xfrm>
        </p:spPr>
        <p:txBody>
          <a:bodyPr>
            <a:normAutofit/>
          </a:bodyPr>
          <a:lstStyle/>
          <a:p>
            <a:r>
              <a:rPr lang="pt-BR" dirty="0">
                <a:solidFill>
                  <a:schemeClr val="tx1"/>
                </a:solidFill>
              </a:rPr>
              <a:t>http://www.mc.gov.br/acoes-e-programas/radio-digital/44-historia-das-comunicacoes/22463-historia-da-telefonia</a:t>
            </a:r>
          </a:p>
          <a:p>
            <a:r>
              <a:rPr lang="pt-BR" dirty="0">
                <a:solidFill>
                  <a:schemeClr val="tx1"/>
                </a:solidFill>
              </a:rPr>
              <a:t>http://www.trabalhosfeitos.com/ensaios/Linha-Do-Tempo-Hist%C3%B3ria-Do/298521.html</a:t>
            </a:r>
          </a:p>
          <a:p>
            <a:r>
              <a:rPr lang="pt-BR" dirty="0">
                <a:solidFill>
                  <a:schemeClr val="tx1"/>
                </a:solidFill>
              </a:rPr>
              <a:t>http://www.teleco.com.br/tutoriais/tutorialeletronica/pagina_2.asp</a:t>
            </a:r>
          </a:p>
          <a:p>
            <a:r>
              <a:rPr lang="pt-BR" dirty="0">
                <a:solidFill>
                  <a:schemeClr val="tx1"/>
                </a:solidFill>
              </a:rPr>
              <a:t>https://ademarfey.wordpress.com/2012/08/01/evolucao-da-telefonia/</a:t>
            </a:r>
          </a:p>
          <a:p>
            <a:r>
              <a:rPr lang="pt-BR" dirty="0">
                <a:solidFill>
                  <a:schemeClr val="tx1"/>
                </a:solidFill>
              </a:rPr>
              <a:t>http://www.teleco.com.br/tutoriais/tutorialconvdados/pagina_1.asp</a:t>
            </a:r>
          </a:p>
          <a:p>
            <a:r>
              <a:rPr lang="pt-BR" dirty="0">
                <a:solidFill>
                  <a:schemeClr val="tx1"/>
                </a:solidFill>
              </a:rPr>
              <a:t>http://www.teleco.com.br/tutoriais/tutorialconvdados/pagina_1.asp</a:t>
            </a:r>
          </a:p>
          <a:p>
            <a:r>
              <a:rPr lang="pt-BR" dirty="0">
                <a:solidFill>
                  <a:schemeClr val="tx1"/>
                </a:solidFill>
              </a:rPr>
              <a:t>http://www.teleco.com.br/tutoriais/tutorialconvdados/pagina_2.asp</a:t>
            </a:r>
          </a:p>
          <a:p>
            <a:r>
              <a:rPr lang="pt-BR" dirty="0">
                <a:solidFill>
                  <a:schemeClr val="tx1"/>
                </a:solidFill>
              </a:rPr>
              <a:t>http://www.teleco.com.br/tutoriais/tutorialnum/pagina_1.asp</a:t>
            </a:r>
          </a:p>
          <a:p>
            <a:r>
              <a:rPr lang="pt-BR" dirty="0">
                <a:solidFill>
                  <a:schemeClr val="tx1"/>
                </a:solidFill>
              </a:rPr>
              <a:t>http://www.teleco.com.br/tutoriais/tutorialnum/pagina_2.asp</a:t>
            </a:r>
          </a:p>
          <a:p>
            <a:r>
              <a:rPr lang="pt-BR" dirty="0">
                <a:solidFill>
                  <a:schemeClr val="tx1"/>
                </a:solidFill>
              </a:rPr>
              <a:t>http://www.teleco.com.br/tutoriais/tutorialnum/pagina_3.asp</a:t>
            </a:r>
          </a:p>
          <a:p>
            <a:r>
              <a:rPr lang="pt-BR" dirty="0">
                <a:solidFill>
                  <a:schemeClr val="tx1"/>
                </a:solidFill>
              </a:rPr>
              <a:t>http://portal.iff.edu.br/campus/campos-centro/cursos/ensino-superior/cursos-de-tecnologia/eixo-tecnologico-informacao-e-comunicacao-2/arquivos/ApostilaSistemaTelefonico.pdf</a:t>
            </a:r>
          </a:p>
          <a:p>
            <a:r>
              <a:rPr lang="pt-BR" dirty="0">
                <a:solidFill>
                  <a:schemeClr val="tx1"/>
                </a:solidFill>
              </a:rPr>
              <a:t>http://d2sp.blogspot.com.br/2011/07/telefonia-analogica-x-digital.html</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41170546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322865" y="443188"/>
            <a:ext cx="10959921" cy="6414812"/>
          </a:xfrm>
        </p:spPr>
        <p:txBody>
          <a:bodyPr>
            <a:normAutofit fontScale="92500" lnSpcReduction="10000"/>
          </a:bodyPr>
          <a:lstStyle/>
          <a:p>
            <a:r>
              <a:rPr lang="pt-BR" dirty="0"/>
              <a:t>http://www.aaosantos.pro.br/redes/aula7.pdf</a:t>
            </a:r>
          </a:p>
          <a:p>
            <a:r>
              <a:rPr lang="pt-BR" dirty="0"/>
              <a:t>http://pt.wikipedia.org/wiki/PBX</a:t>
            </a:r>
          </a:p>
          <a:p>
            <a:r>
              <a:rPr lang="pt-BR" dirty="0"/>
              <a:t>http://www.teleco.com.br/tutoriais/tutorialstfc/pagina_3.asp</a:t>
            </a:r>
          </a:p>
          <a:p>
            <a:r>
              <a:rPr lang="pt-BR" dirty="0"/>
              <a:t>http://www.wisetel.com.br/produtos_das_telecomunicacoes/stfc.html</a:t>
            </a:r>
          </a:p>
          <a:p>
            <a:r>
              <a:rPr lang="pt-BR" dirty="0"/>
              <a:t>http://www.anatel.gov.br/Portal/exibirPortalPaginaEspecial.do?acao=&amp;codItemCanal=1640&amp;codigoVisao=$visao.codigo&amp;nomeVisao=$visao.descricao&amp;nomeCanal=Sobre%20a%20Anatel&amp;nomeItemCanal=Hist%F3rico&amp;codCanal=414</a:t>
            </a:r>
          </a:p>
          <a:p>
            <a:r>
              <a:rPr lang="pt-BR" dirty="0"/>
              <a:t>http://www.anatel.gov.br/Portal/exibirPortalInternet.do</a:t>
            </a:r>
          </a:p>
          <a:p>
            <a:r>
              <a:rPr lang="pt-BR" dirty="0"/>
              <a:t>http://www.teleco.com.br/tutoriais/tutorialvoipconv/default.asp</a:t>
            </a:r>
          </a:p>
          <a:p>
            <a:r>
              <a:rPr lang="pt-BR" dirty="0"/>
              <a:t>http://www.teleco.com.br/tutoriais/tutorialstfc/default.asp</a:t>
            </a:r>
          </a:p>
          <a:p>
            <a:r>
              <a:rPr lang="pt-BR" dirty="0"/>
              <a:t>http://www.teleco.com.br/tutoriais/tutorialngnconverg/default.asp</a:t>
            </a:r>
          </a:p>
          <a:p>
            <a:r>
              <a:rPr lang="pt-BR" dirty="0"/>
              <a:t>http://www.teleco.com.br/tutoriais/tutorialtelip/pagina_3.asp</a:t>
            </a:r>
          </a:p>
          <a:p>
            <a:r>
              <a:rPr lang="pt-BR" dirty="0">
                <a:cs typeface="Tahoma" pitchFamily="34" charset="0"/>
              </a:rPr>
              <a:t>Básico de Sinalização por Canal Comum Número 7 – Centro Nacional de Capacitação Telebrás</a:t>
            </a:r>
          </a:p>
          <a:p>
            <a:r>
              <a:rPr lang="en-US" dirty="0" err="1">
                <a:cs typeface="Tahoma" pitchFamily="34" charset="0"/>
              </a:rPr>
              <a:t>Prática</a:t>
            </a:r>
            <a:r>
              <a:rPr lang="en-US" dirty="0">
                <a:cs typeface="Tahoma" pitchFamily="34" charset="0"/>
              </a:rPr>
              <a:t> </a:t>
            </a:r>
            <a:r>
              <a:rPr lang="en-US" dirty="0" err="1">
                <a:cs typeface="Tahoma" pitchFamily="34" charset="0"/>
              </a:rPr>
              <a:t>Telebrás</a:t>
            </a:r>
            <a:r>
              <a:rPr lang="en-US" dirty="0">
                <a:cs typeface="Tahoma" pitchFamily="34" charset="0"/>
              </a:rPr>
              <a:t> </a:t>
            </a:r>
            <a:r>
              <a:rPr lang="en-US" b="1" dirty="0">
                <a:cs typeface="Tahoma" pitchFamily="34" charset="0"/>
              </a:rPr>
              <a:t>SDT 210.110.732 </a:t>
            </a:r>
            <a:r>
              <a:rPr lang="en-US" dirty="0">
                <a:cs typeface="Tahoma" pitchFamily="34" charset="0"/>
              </a:rPr>
              <a:t>– “</a:t>
            </a:r>
            <a:r>
              <a:rPr lang="en-US" dirty="0" err="1">
                <a:cs typeface="Tahoma" pitchFamily="34" charset="0"/>
              </a:rPr>
              <a:t>Subsistema</a:t>
            </a:r>
            <a:r>
              <a:rPr lang="en-US" dirty="0">
                <a:cs typeface="Tahoma" pitchFamily="34" charset="0"/>
              </a:rPr>
              <a:t> de </a:t>
            </a:r>
            <a:r>
              <a:rPr lang="en-US" dirty="0" err="1">
                <a:cs typeface="Tahoma" pitchFamily="34" charset="0"/>
              </a:rPr>
              <a:t>Usuário</a:t>
            </a:r>
            <a:r>
              <a:rPr lang="en-US" dirty="0">
                <a:cs typeface="Tahoma" pitchFamily="34" charset="0"/>
              </a:rPr>
              <a:t> RDSI – ISUP Sistema de </a:t>
            </a:r>
            <a:r>
              <a:rPr lang="en-US" dirty="0" err="1">
                <a:cs typeface="Tahoma" pitchFamily="34" charset="0"/>
              </a:rPr>
              <a:t>Sinalização</a:t>
            </a:r>
            <a:r>
              <a:rPr lang="en-US" dirty="0">
                <a:cs typeface="Tahoma" pitchFamily="34" charset="0"/>
              </a:rPr>
              <a:t> </a:t>
            </a:r>
            <a:r>
              <a:rPr lang="en-US" dirty="0" err="1">
                <a:cs typeface="Tahoma" pitchFamily="34" charset="0"/>
              </a:rPr>
              <a:t>por</a:t>
            </a:r>
            <a:r>
              <a:rPr lang="en-US" dirty="0">
                <a:cs typeface="Tahoma" pitchFamily="34" charset="0"/>
              </a:rPr>
              <a:t> Canal </a:t>
            </a:r>
            <a:r>
              <a:rPr lang="en-US" dirty="0" err="1">
                <a:cs typeface="Tahoma" pitchFamily="34" charset="0"/>
              </a:rPr>
              <a:t>Comum</a:t>
            </a:r>
            <a:r>
              <a:rPr lang="en-US" dirty="0">
                <a:cs typeface="Tahoma" pitchFamily="34" charset="0"/>
              </a:rPr>
              <a:t> Número7”</a:t>
            </a:r>
          </a:p>
          <a:p>
            <a:r>
              <a:rPr lang="pt-BR" dirty="0">
                <a:solidFill>
                  <a:schemeClr val="tx1"/>
                </a:solidFill>
                <a:cs typeface="Tahoma" pitchFamily="34" charset="0"/>
              </a:rPr>
              <a:t>	http://www.ietf.org/rfc</a:t>
            </a:r>
            <a:endParaRPr lang="pt-BR" dirty="0">
              <a:solidFill>
                <a:schemeClr val="tx1"/>
              </a:solidFill>
              <a:cs typeface="Tahoma" pitchFamily="34" charset="0"/>
              <a:hlinkClick r:id="rId2"/>
            </a:endParaRPr>
          </a:p>
          <a:p>
            <a:r>
              <a:rPr lang="pt-BR" dirty="0">
                <a:solidFill>
                  <a:schemeClr val="tx1"/>
                </a:solidFill>
                <a:cs typeface="Tahoma" pitchFamily="34" charset="0"/>
              </a:rPr>
              <a:t>http://www.itu.int/publications/sector.aspx?lang=en&amp;sector=2</a:t>
            </a:r>
          </a:p>
          <a:p>
            <a:r>
              <a:rPr lang="pt-BR" dirty="0">
                <a:solidFill>
                  <a:schemeClr val="tx1"/>
                </a:solidFill>
                <a:cs typeface="Tahoma" pitchFamily="34" charset="0"/>
              </a:rPr>
              <a:t>http://sistemas.anatel.gov.br/sdt/Novo/</a:t>
            </a:r>
            <a:endParaRPr lang="pt-BR" dirty="0">
              <a:solidFill>
                <a:schemeClr val="tx1"/>
              </a:solidFill>
              <a:cs typeface="Tahoma" pitchFamily="34" charset="0"/>
              <a:hlinkClick r:id="rId2"/>
            </a:endParaRPr>
          </a:p>
          <a:p>
            <a:endParaRPr lang="pt-BR" dirty="0">
              <a:solidFill>
                <a:schemeClr val="tx1"/>
              </a:solidFill>
              <a:cs typeface="Tahoma" pitchFamily="34" charset="0"/>
            </a:endParaRPr>
          </a:p>
          <a:p>
            <a:endParaRPr lang="pt-BR" dirty="0">
              <a:solidFill>
                <a:schemeClr val="tx1"/>
              </a:solidFill>
              <a:cs typeface="Tahoma" pitchFamily="34" charset="0"/>
              <a:hlinkClick r:id="rId2"/>
            </a:endParaRPr>
          </a:p>
          <a:p>
            <a:endParaRPr lang="en-US" dirty="0">
              <a:cs typeface="Tahoma" pitchFamily="34" charset="0"/>
            </a:endParaRPr>
          </a:p>
          <a:p>
            <a:endParaRPr lang="pt-BR" dirty="0"/>
          </a:p>
          <a:p>
            <a:pPr marL="0" indent="0">
              <a:buNone/>
            </a:pPr>
            <a:endParaRPr lang="pt-BR" dirty="0"/>
          </a:p>
        </p:txBody>
      </p:sp>
    </p:spTree>
    <p:extLst>
      <p:ext uri="{BB962C8B-B14F-4D97-AF65-F5344CB8AC3E}">
        <p14:creationId xmlns:p14="http://schemas.microsoft.com/office/powerpoint/2010/main" val="32253410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262" y="1074134"/>
            <a:ext cx="10263188" cy="1507067"/>
          </a:xfrm>
        </p:spPr>
        <p:txBody>
          <a:bodyPr>
            <a:normAutofit/>
          </a:bodyPr>
          <a:lstStyle/>
          <a:p>
            <a:pPr algn="ctr"/>
            <a:r>
              <a:rPr lang="pt-BR" sz="6600" dirty="0"/>
              <a:t>MUITO OBRIGADO!</a:t>
            </a:r>
          </a:p>
        </p:txBody>
      </p:sp>
      <p:sp>
        <p:nvSpPr>
          <p:cNvPr id="7" name="Espaço Reservado para Conteúdo 2"/>
          <p:cNvSpPr>
            <a:spLocks noGrp="1"/>
          </p:cNvSpPr>
          <p:nvPr>
            <p:ph idx="1"/>
          </p:nvPr>
        </p:nvSpPr>
        <p:spPr>
          <a:xfrm>
            <a:off x="265112" y="2715642"/>
            <a:ext cx="9869488" cy="4982335"/>
          </a:xfrm>
        </p:spPr>
        <p:txBody>
          <a:bodyPr>
            <a:noAutofit/>
          </a:bodyPr>
          <a:lstStyle/>
          <a:p>
            <a:pPr marL="0" indent="0" algn="ctr">
              <a:lnSpc>
                <a:spcPct val="150000"/>
              </a:lnSpc>
              <a:buNone/>
              <a:defRPr/>
            </a:pPr>
            <a:r>
              <a:rPr lang="pt-BR" sz="2400" b="1" dirty="0">
                <a:cs typeface="Tahoma" pitchFamily="34" charset="0"/>
              </a:rPr>
              <a:t>Luiz Fernando Ramos” – Supervisor de Core de Voz – LIFE TELECOM  luizfernando@life.net.br</a:t>
            </a:r>
          </a:p>
          <a:p>
            <a:pPr marL="0" indent="0" algn="ctr">
              <a:lnSpc>
                <a:spcPct val="150000"/>
              </a:lnSpc>
              <a:buNone/>
              <a:defRPr/>
            </a:pPr>
            <a:endParaRPr lang="pt-BR" sz="2400" dirty="0">
              <a:cs typeface="Tahoma" pitchFamily="34" charset="0"/>
            </a:endParaRPr>
          </a:p>
          <a:p>
            <a:endParaRPr lang="pt-BR" sz="2000" dirty="0"/>
          </a:p>
        </p:txBody>
      </p:sp>
      <p:pic>
        <p:nvPicPr>
          <p:cNvPr id="5" name="Picture 2" descr="http://life.com.br/images/life/logolif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270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15912" y="220133"/>
            <a:ext cx="8534400" cy="1507067"/>
          </a:xfrm>
        </p:spPr>
        <p:txBody>
          <a:bodyPr/>
          <a:lstStyle/>
          <a:p>
            <a:r>
              <a:rPr lang="pt-BR" dirty="0"/>
              <a:t>REDE DE ACESSO</a:t>
            </a:r>
          </a:p>
        </p:txBody>
      </p:sp>
      <p:pic>
        <p:nvPicPr>
          <p:cNvPr id="4" name="Imagem 3"/>
          <p:cNvPicPr/>
          <p:nvPr/>
        </p:nvPicPr>
        <p:blipFill>
          <a:blip r:embed="rId2">
            <a:extLst>
              <a:ext uri="{28A0092B-C50C-407E-A947-70E740481C1C}">
                <a14:useLocalDpi xmlns:a14="http://schemas.microsoft.com/office/drawing/2010/main" val="0"/>
              </a:ext>
            </a:extLst>
          </a:blip>
          <a:stretch>
            <a:fillRect/>
          </a:stretch>
        </p:blipFill>
        <p:spPr>
          <a:xfrm>
            <a:off x="554328" y="1214907"/>
            <a:ext cx="8538872" cy="5164048"/>
          </a:xfrm>
          <a:prstGeom prst="rect">
            <a:avLst/>
          </a:prstGeom>
        </p:spPr>
      </p:pic>
      <p:pic>
        <p:nvPicPr>
          <p:cNvPr id="6" name="Picture 2" descr="http://life.com.br/images/life/logolif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
        <p:nvSpPr>
          <p:cNvPr id="5" name="Seta para cima 4"/>
          <p:cNvSpPr/>
          <p:nvPr/>
        </p:nvSpPr>
        <p:spPr>
          <a:xfrm>
            <a:off x="9550400" y="228600"/>
            <a:ext cx="1943100" cy="1676400"/>
          </a:xfrm>
          <a:prstGeom prst="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107834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90512" y="283633"/>
            <a:ext cx="8534400" cy="1507067"/>
          </a:xfrm>
        </p:spPr>
        <p:txBody>
          <a:bodyPr/>
          <a:lstStyle/>
          <a:p>
            <a:r>
              <a:rPr lang="pt-BR" dirty="0"/>
              <a:t>REDE INTERNA </a:t>
            </a:r>
          </a:p>
        </p:txBody>
      </p:sp>
      <p:pic>
        <p:nvPicPr>
          <p:cNvPr id="5" name="Imagem 4"/>
          <p:cNvPicPr/>
          <p:nvPr/>
        </p:nvPicPr>
        <p:blipFill>
          <a:blip r:embed="rId2">
            <a:extLst>
              <a:ext uri="{28A0092B-C50C-407E-A947-70E740481C1C}">
                <a14:useLocalDpi xmlns:a14="http://schemas.microsoft.com/office/drawing/2010/main" val="0"/>
              </a:ext>
            </a:extLst>
          </a:blip>
          <a:stretch>
            <a:fillRect/>
          </a:stretch>
        </p:blipFill>
        <p:spPr>
          <a:xfrm>
            <a:off x="392112" y="1189566"/>
            <a:ext cx="8534400" cy="5693834"/>
          </a:xfrm>
          <a:prstGeom prst="rect">
            <a:avLst/>
          </a:prstGeom>
        </p:spPr>
      </p:pic>
      <p:pic>
        <p:nvPicPr>
          <p:cNvPr id="6" name="Picture 2" descr="http://life.com.br/images/life/logolif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
        <p:nvSpPr>
          <p:cNvPr id="7" name="Seta para cima 6"/>
          <p:cNvSpPr/>
          <p:nvPr/>
        </p:nvSpPr>
        <p:spPr>
          <a:xfrm>
            <a:off x="9550400" y="228600"/>
            <a:ext cx="1943100" cy="1676400"/>
          </a:xfrm>
          <a:prstGeom prst="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pt-BR"/>
          </a:p>
        </p:txBody>
      </p:sp>
      <p:pic>
        <p:nvPicPr>
          <p:cNvPr id="1028" name="Picture 4" descr="Resultado de imagem para bloco xt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8919053">
            <a:off x="6362289" y="191857"/>
            <a:ext cx="1601017" cy="22071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m para bloco x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9327" y="177800"/>
            <a:ext cx="2169584" cy="2169584"/>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p:cNvSpPr txBox="1"/>
          <p:nvPr/>
        </p:nvSpPr>
        <p:spPr>
          <a:xfrm>
            <a:off x="5399083" y="2321841"/>
            <a:ext cx="3024188" cy="461665"/>
          </a:xfrm>
          <a:prstGeom prst="rect">
            <a:avLst/>
          </a:prstGeom>
          <a:noFill/>
        </p:spPr>
        <p:txBody>
          <a:bodyPr wrap="square" rtlCol="0">
            <a:spAutoFit/>
          </a:bodyPr>
          <a:lstStyle/>
          <a:p>
            <a:r>
              <a:rPr lang="pt-BR" sz="2400" dirty="0"/>
              <a:t>BLOCO XT2</a:t>
            </a:r>
          </a:p>
        </p:txBody>
      </p:sp>
    </p:spTree>
    <p:extLst>
      <p:ext uri="{BB962C8B-B14F-4D97-AF65-F5344CB8AC3E}">
        <p14:creationId xmlns:p14="http://schemas.microsoft.com/office/powerpoint/2010/main" val="3104658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3212" y="215900"/>
            <a:ext cx="8596668" cy="1320800"/>
          </a:xfrm>
        </p:spPr>
        <p:txBody>
          <a:bodyPr/>
          <a:lstStyle/>
          <a:p>
            <a:r>
              <a:rPr lang="pt-BR" dirty="0"/>
              <a:t>CENTRAIS DE COMUTAÇÃO</a:t>
            </a:r>
          </a:p>
        </p:txBody>
      </p:sp>
      <p:sp>
        <p:nvSpPr>
          <p:cNvPr id="3" name="Espaço Reservado para Conteúdo 2"/>
          <p:cNvSpPr>
            <a:spLocks noGrp="1"/>
          </p:cNvSpPr>
          <p:nvPr>
            <p:ph idx="1"/>
          </p:nvPr>
        </p:nvSpPr>
        <p:spPr>
          <a:xfrm>
            <a:off x="303211" y="876300"/>
            <a:ext cx="9094788" cy="4697569"/>
          </a:xfrm>
        </p:spPr>
        <p:txBody>
          <a:bodyPr>
            <a:normAutofit/>
          </a:bodyPr>
          <a:lstStyle/>
          <a:p>
            <a:pPr marL="0" indent="0">
              <a:buNone/>
            </a:pPr>
            <a:endParaRPr lang="pt-BR" b="1" dirty="0"/>
          </a:p>
          <a:p>
            <a:pPr algn="just"/>
            <a:r>
              <a:rPr lang="pt-BR" sz="2400" dirty="0"/>
              <a:t>Comutação é o processo de interligar dois ou mais pontos entre si. Comutação de Circuitos e Comutação de Pacotes.</a:t>
            </a:r>
          </a:p>
          <a:p>
            <a:pPr algn="just"/>
            <a:endParaRPr lang="pt-BR" dirty="0"/>
          </a:p>
          <a:p>
            <a:pPr algn="just"/>
            <a:endParaRPr lang="pt-BR" dirty="0"/>
          </a:p>
          <a:p>
            <a:pPr algn="just"/>
            <a:endParaRPr lang="pt-BR" dirty="0"/>
          </a:p>
          <a:p>
            <a:endParaRPr lang="pt-BR" dirty="0"/>
          </a:p>
        </p:txBody>
      </p:sp>
      <p:pic>
        <p:nvPicPr>
          <p:cNvPr id="5" name="Picture 2" descr="http://life.com.br/images/life/logolif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p:cNvPicPr/>
          <p:nvPr/>
        </p:nvPicPr>
        <p:blipFill>
          <a:blip r:embed="rId3">
            <a:extLst>
              <a:ext uri="{28A0092B-C50C-407E-A947-70E740481C1C}">
                <a14:useLocalDpi xmlns:a14="http://schemas.microsoft.com/office/drawing/2010/main" val="0"/>
              </a:ext>
            </a:extLst>
          </a:blip>
          <a:srcRect/>
          <a:stretch>
            <a:fillRect/>
          </a:stretch>
        </p:blipFill>
        <p:spPr bwMode="auto">
          <a:xfrm>
            <a:off x="1528672" y="2717062"/>
            <a:ext cx="6643867" cy="3661893"/>
          </a:xfrm>
          <a:prstGeom prst="rect">
            <a:avLst/>
          </a:prstGeom>
          <a:noFill/>
          <a:ln>
            <a:noFill/>
          </a:ln>
        </p:spPr>
      </p:pic>
    </p:spTree>
    <p:extLst>
      <p:ext uri="{BB962C8B-B14F-4D97-AF65-F5344CB8AC3E}">
        <p14:creationId xmlns:p14="http://schemas.microsoft.com/office/powerpoint/2010/main" val="1855699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life.com.br/images/life/logolif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p:cNvSpPr txBox="1">
            <a:spLocks/>
          </p:cNvSpPr>
          <p:nvPr/>
        </p:nvSpPr>
        <p:spPr>
          <a:xfrm>
            <a:off x="515575" y="1633149"/>
            <a:ext cx="8647797" cy="2304254"/>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457200" indent="-457200" algn="l">
              <a:buClr>
                <a:schemeClr val="bg1">
                  <a:lumMod val="75000"/>
                </a:schemeClr>
              </a:buClr>
              <a:buFont typeface="Courier New" pitchFamily="49" charset="0"/>
              <a:buChar char="o"/>
            </a:pPr>
            <a:endParaRPr lang="pt-BR" dirty="0">
              <a:solidFill>
                <a:schemeClr val="tx1">
                  <a:lumMod val="65000"/>
                  <a:lumOff val="35000"/>
                </a:schemeClr>
              </a:solidFill>
            </a:endParaRPr>
          </a:p>
          <a:p>
            <a:pPr marL="457200" indent="-457200" algn="l">
              <a:buClr>
                <a:schemeClr val="bg1">
                  <a:lumMod val="75000"/>
                </a:schemeClr>
              </a:buClr>
              <a:buFont typeface="Courier New" pitchFamily="49" charset="0"/>
              <a:buChar char="o"/>
            </a:pPr>
            <a:endParaRPr lang="pt-BR" dirty="0">
              <a:solidFill>
                <a:schemeClr val="tx1">
                  <a:lumMod val="65000"/>
                  <a:lumOff val="35000"/>
                </a:schemeClr>
              </a:solidFill>
            </a:endParaRPr>
          </a:p>
          <a:p>
            <a:pPr marL="457200" indent="-457200" algn="l">
              <a:buClr>
                <a:schemeClr val="bg1">
                  <a:lumMod val="75000"/>
                </a:schemeClr>
              </a:buClr>
              <a:buFont typeface="Courier New" pitchFamily="49" charset="0"/>
              <a:buChar char="o"/>
            </a:pPr>
            <a:endParaRPr lang="pt-BR" dirty="0">
              <a:solidFill>
                <a:schemeClr val="tx1">
                  <a:lumMod val="65000"/>
                  <a:lumOff val="35000"/>
                </a:schemeClr>
              </a:solidFill>
            </a:endParaRPr>
          </a:p>
          <a:p>
            <a:pPr marL="457200" indent="-457200" algn="l">
              <a:buClr>
                <a:schemeClr val="bg1">
                  <a:lumMod val="75000"/>
                </a:schemeClr>
              </a:buClr>
              <a:buFont typeface="Courier New" pitchFamily="49" charset="0"/>
              <a:buChar char="o"/>
            </a:pPr>
            <a:endParaRPr lang="pt-BR" dirty="0">
              <a:solidFill>
                <a:schemeClr val="tx1">
                  <a:lumMod val="65000"/>
                  <a:lumOff val="35000"/>
                </a:schemeClr>
              </a:solidFill>
            </a:endParaRPr>
          </a:p>
          <a:p>
            <a:pPr marL="457200" indent="-457200" algn="l">
              <a:buClr>
                <a:schemeClr val="bg1">
                  <a:lumMod val="75000"/>
                </a:schemeClr>
              </a:buClr>
              <a:buFont typeface="Courier New" pitchFamily="49" charset="0"/>
              <a:buChar char="o"/>
            </a:pPr>
            <a:endParaRPr lang="pt-BR" dirty="0">
              <a:solidFill>
                <a:schemeClr val="tx1">
                  <a:lumMod val="65000"/>
                  <a:lumOff val="35000"/>
                </a:schemeClr>
              </a:solidFill>
            </a:endParaRPr>
          </a:p>
          <a:p>
            <a:pPr algn="l"/>
            <a:endParaRPr lang="pt-BR" dirty="0"/>
          </a:p>
        </p:txBody>
      </p:sp>
      <p:pic>
        <p:nvPicPr>
          <p:cNvPr id="8" name="Imagem 7"/>
          <p:cNvPicPr>
            <a:picLocks noChangeAspect="1"/>
          </p:cNvPicPr>
          <p:nvPr/>
        </p:nvPicPr>
        <p:blipFill>
          <a:blip r:embed="rId3"/>
          <a:stretch>
            <a:fillRect/>
          </a:stretch>
        </p:blipFill>
        <p:spPr>
          <a:xfrm>
            <a:off x="515575" y="2595347"/>
            <a:ext cx="4921200" cy="3284901"/>
          </a:xfrm>
          <a:prstGeom prst="rect">
            <a:avLst/>
          </a:prstGeom>
        </p:spPr>
      </p:pic>
      <p:pic>
        <p:nvPicPr>
          <p:cNvPr id="9" name="Imagem 8"/>
          <p:cNvPicPr>
            <a:picLocks noChangeAspect="1"/>
          </p:cNvPicPr>
          <p:nvPr/>
        </p:nvPicPr>
        <p:blipFill rotWithShape="1">
          <a:blip r:embed="rId4"/>
          <a:srcRect r="11171" b="11313"/>
          <a:stretch/>
        </p:blipFill>
        <p:spPr>
          <a:xfrm>
            <a:off x="5769564" y="2630529"/>
            <a:ext cx="4292922" cy="3214538"/>
          </a:xfrm>
          <a:prstGeom prst="rect">
            <a:avLst/>
          </a:prstGeom>
        </p:spPr>
      </p:pic>
      <p:sp>
        <p:nvSpPr>
          <p:cNvPr id="10" name="Retângulo 9"/>
          <p:cNvSpPr/>
          <p:nvPr/>
        </p:nvSpPr>
        <p:spPr>
          <a:xfrm>
            <a:off x="515575" y="348165"/>
            <a:ext cx="8217370" cy="1938992"/>
          </a:xfrm>
          <a:prstGeom prst="rect">
            <a:avLst/>
          </a:prstGeom>
        </p:spPr>
        <p:txBody>
          <a:bodyPr wrap="square">
            <a:spAutoFit/>
          </a:bodyPr>
          <a:lstStyle/>
          <a:p>
            <a:pPr marL="457200" indent="-457200">
              <a:lnSpc>
                <a:spcPct val="200000"/>
              </a:lnSpc>
              <a:buClr>
                <a:schemeClr val="bg1">
                  <a:lumMod val="75000"/>
                </a:schemeClr>
              </a:buClr>
              <a:buFont typeface="Courier New" pitchFamily="49" charset="0"/>
              <a:buChar char="o"/>
            </a:pPr>
            <a:r>
              <a:rPr lang="pt-BR" sz="2000" dirty="0"/>
              <a:t>Principais modelos utilizados pelas grandes operadoras foram:</a:t>
            </a:r>
          </a:p>
          <a:p>
            <a:pPr marL="457200" indent="-457200">
              <a:lnSpc>
                <a:spcPct val="200000"/>
              </a:lnSpc>
              <a:buClr>
                <a:schemeClr val="bg1">
                  <a:lumMod val="75000"/>
                </a:schemeClr>
              </a:buClr>
              <a:buFont typeface="Courier New" pitchFamily="49" charset="0"/>
              <a:buChar char="o"/>
            </a:pPr>
            <a:r>
              <a:rPr lang="pt-BR" sz="2000" dirty="0"/>
              <a:t>EWSD da Siemens;</a:t>
            </a:r>
          </a:p>
          <a:p>
            <a:pPr marL="457200" indent="-457200">
              <a:lnSpc>
                <a:spcPct val="200000"/>
              </a:lnSpc>
              <a:buClr>
                <a:schemeClr val="bg1">
                  <a:lumMod val="75000"/>
                </a:schemeClr>
              </a:buClr>
              <a:buFont typeface="Courier New" pitchFamily="49" charset="0"/>
              <a:buChar char="o"/>
            </a:pPr>
            <a:r>
              <a:rPr lang="pt-BR" sz="2000" dirty="0"/>
              <a:t>AXE da Ericsson;</a:t>
            </a:r>
          </a:p>
        </p:txBody>
      </p:sp>
    </p:spTree>
    <p:extLst>
      <p:ext uri="{BB962C8B-B14F-4D97-AF65-F5344CB8AC3E}">
        <p14:creationId xmlns:p14="http://schemas.microsoft.com/office/powerpoint/2010/main" val="2219155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417512" y="228361"/>
            <a:ext cx="10069647" cy="2034862"/>
          </a:xfrm>
        </p:spPr>
        <p:txBody>
          <a:bodyPr>
            <a:normAutofit/>
          </a:bodyPr>
          <a:lstStyle/>
          <a:p>
            <a:pPr marL="0" indent="0">
              <a:buNone/>
            </a:pPr>
            <a:r>
              <a:rPr lang="pt-BR" sz="2800" b="1" dirty="0"/>
              <a:t>APLICAÇÃO</a:t>
            </a:r>
          </a:p>
          <a:p>
            <a:pPr marL="0" indent="0">
              <a:buNone/>
            </a:pPr>
            <a:endParaRPr lang="pt-BR" b="1" dirty="0"/>
          </a:p>
        </p:txBody>
      </p:sp>
      <p:pic>
        <p:nvPicPr>
          <p:cNvPr id="5" name="Imagem 4"/>
          <p:cNvPicPr/>
          <p:nvPr/>
        </p:nvPicPr>
        <p:blipFill>
          <a:blip r:embed="rId2">
            <a:extLst>
              <a:ext uri="{28A0092B-C50C-407E-A947-70E740481C1C}">
                <a14:useLocalDpi xmlns:a14="http://schemas.microsoft.com/office/drawing/2010/main" val="0"/>
              </a:ext>
            </a:extLst>
          </a:blip>
          <a:stretch>
            <a:fillRect/>
          </a:stretch>
        </p:blipFill>
        <p:spPr>
          <a:xfrm>
            <a:off x="2312501" y="1144777"/>
            <a:ext cx="6031399" cy="5410200"/>
          </a:xfrm>
          <a:prstGeom prst="rect">
            <a:avLst/>
          </a:prstGeom>
        </p:spPr>
      </p:pic>
      <p:pic>
        <p:nvPicPr>
          <p:cNvPr id="6" name="Picture 2" descr="http://life.com.br/images/life/logolif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
        <p:nvSpPr>
          <p:cNvPr id="7" name="Seta para cima 6"/>
          <p:cNvSpPr/>
          <p:nvPr/>
        </p:nvSpPr>
        <p:spPr>
          <a:xfrm>
            <a:off x="9550400" y="228600"/>
            <a:ext cx="1943100" cy="1676400"/>
          </a:xfrm>
          <a:prstGeom prst="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719406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28612" y="149835"/>
            <a:ext cx="8534400" cy="1507067"/>
          </a:xfrm>
        </p:spPr>
        <p:txBody>
          <a:bodyPr/>
          <a:lstStyle/>
          <a:p>
            <a:r>
              <a:rPr lang="pt-BR" dirty="0"/>
              <a:t>CENTRAIS PABX</a:t>
            </a:r>
          </a:p>
        </p:txBody>
      </p:sp>
      <p:sp>
        <p:nvSpPr>
          <p:cNvPr id="3" name="Espaço Reservado para Conteúdo 2"/>
          <p:cNvSpPr>
            <a:spLocks noGrp="1"/>
          </p:cNvSpPr>
          <p:nvPr>
            <p:ph idx="1"/>
          </p:nvPr>
        </p:nvSpPr>
        <p:spPr>
          <a:xfrm>
            <a:off x="328612" y="592965"/>
            <a:ext cx="10069647" cy="4697569"/>
          </a:xfrm>
        </p:spPr>
        <p:txBody>
          <a:bodyPr>
            <a:normAutofit/>
          </a:bodyPr>
          <a:lstStyle/>
          <a:p>
            <a:pPr marL="0" indent="0">
              <a:buNone/>
            </a:pPr>
            <a:endParaRPr lang="pt-BR" b="1" dirty="0"/>
          </a:p>
          <a:p>
            <a:r>
              <a:rPr lang="pt-BR" sz="2000" b="1" dirty="0"/>
              <a:t>PABX</a:t>
            </a:r>
            <a:r>
              <a:rPr lang="pt-BR" sz="2000" dirty="0"/>
              <a:t> para Private </a:t>
            </a:r>
            <a:r>
              <a:rPr lang="pt-BR" sz="2000" dirty="0" err="1"/>
              <a:t>Automatic</a:t>
            </a:r>
            <a:r>
              <a:rPr lang="pt-BR" sz="2000" dirty="0"/>
              <a:t> </a:t>
            </a:r>
            <a:r>
              <a:rPr lang="pt-BR" sz="2000" dirty="0" err="1"/>
              <a:t>Branch</a:t>
            </a:r>
            <a:r>
              <a:rPr lang="pt-BR" sz="2000" dirty="0"/>
              <a:t> Exchange, cuja tradução seria Troca automática de ramais privados) é um centro de distribuição telefônica pertencente a uma empresa.</a:t>
            </a:r>
          </a:p>
          <a:p>
            <a:pPr algn="just"/>
            <a:endParaRPr lang="pt-BR" dirty="0"/>
          </a:p>
          <a:p>
            <a:pPr marL="0" indent="0">
              <a:buNone/>
            </a:pPr>
            <a:endParaRPr lang="pt-BR" dirty="0"/>
          </a:p>
        </p:txBody>
      </p:sp>
      <p:pic>
        <p:nvPicPr>
          <p:cNvPr id="5" name="Picture 2" descr="http://life.com.br/images/life/logolif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p:cNvPicPr/>
          <p:nvPr/>
        </p:nvPicPr>
        <p:blipFill>
          <a:blip r:embed="rId3" cstate="print">
            <a:extLst>
              <a:ext uri="{28A0092B-C50C-407E-A947-70E740481C1C}">
                <a14:useLocalDpi xmlns:a14="http://schemas.microsoft.com/office/drawing/2010/main" val="0"/>
              </a:ext>
            </a:extLst>
          </a:blip>
          <a:stretch>
            <a:fillRect/>
          </a:stretch>
        </p:blipFill>
        <p:spPr>
          <a:xfrm>
            <a:off x="838200" y="1968500"/>
            <a:ext cx="8024812" cy="4783287"/>
          </a:xfrm>
          <a:prstGeom prst="rect">
            <a:avLst/>
          </a:prstGeom>
        </p:spPr>
      </p:pic>
      <p:sp>
        <p:nvSpPr>
          <p:cNvPr id="7" name="Seta para cima 6"/>
          <p:cNvSpPr/>
          <p:nvPr/>
        </p:nvSpPr>
        <p:spPr>
          <a:xfrm>
            <a:off x="9550400" y="228600"/>
            <a:ext cx="1943100" cy="1676400"/>
          </a:xfrm>
          <a:prstGeom prst="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9691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life.com.br/images/life/logolif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p:cNvSpPr txBox="1"/>
          <p:nvPr/>
        </p:nvSpPr>
        <p:spPr>
          <a:xfrm>
            <a:off x="406400" y="1371600"/>
            <a:ext cx="10375900" cy="4524315"/>
          </a:xfrm>
          <a:prstGeom prst="rect">
            <a:avLst/>
          </a:prstGeom>
          <a:noFill/>
        </p:spPr>
        <p:txBody>
          <a:bodyPr wrap="square" rtlCol="0">
            <a:spAutoFit/>
          </a:bodyPr>
          <a:lstStyle/>
          <a:p>
            <a:pPr marL="342900" indent="-342900">
              <a:buFont typeface="+mj-lt"/>
              <a:buAutoNum type="arabicPeriod"/>
            </a:pPr>
            <a:r>
              <a:rPr lang="pt-BR" sz="3200" dirty="0">
                <a:solidFill>
                  <a:schemeClr val="tx1">
                    <a:lumMod val="65000"/>
                    <a:lumOff val="35000"/>
                  </a:schemeClr>
                </a:solidFill>
              </a:rPr>
              <a:t>INTRODUÇÃO À TELEFONIA</a:t>
            </a:r>
          </a:p>
          <a:p>
            <a:pPr marL="342900" indent="-342900">
              <a:buFont typeface="+mj-lt"/>
              <a:buAutoNum type="arabicPeriod"/>
            </a:pPr>
            <a:endParaRPr lang="pt-BR" sz="3200" dirty="0">
              <a:solidFill>
                <a:schemeClr val="tx1">
                  <a:lumMod val="65000"/>
                  <a:lumOff val="35000"/>
                </a:schemeClr>
              </a:solidFill>
            </a:endParaRPr>
          </a:p>
          <a:p>
            <a:pPr marL="342900" indent="-342900">
              <a:buFont typeface="+mj-lt"/>
              <a:buAutoNum type="arabicPeriod"/>
            </a:pPr>
            <a:r>
              <a:rPr lang="pt-BR" sz="3200" dirty="0">
                <a:solidFill>
                  <a:srgbClr val="FF0000"/>
                </a:solidFill>
              </a:rPr>
              <a:t>COMO ACONTECEM AS CHAMADAS – LOCAL, LDN E LDI</a:t>
            </a:r>
          </a:p>
          <a:p>
            <a:pPr marL="342900" indent="-342900">
              <a:buFont typeface="+mj-lt"/>
              <a:buAutoNum type="arabicPeriod"/>
            </a:pPr>
            <a:endParaRPr lang="pt-BR" sz="3200" dirty="0">
              <a:solidFill>
                <a:schemeClr val="tx1">
                  <a:lumMod val="65000"/>
                  <a:lumOff val="35000"/>
                </a:schemeClr>
              </a:solidFill>
            </a:endParaRPr>
          </a:p>
          <a:p>
            <a:pPr marL="342900" indent="-342900">
              <a:buFont typeface="+mj-lt"/>
              <a:buAutoNum type="arabicPeriod"/>
            </a:pPr>
            <a:r>
              <a:rPr lang="pt-BR" sz="3200" dirty="0">
                <a:solidFill>
                  <a:schemeClr val="tx1">
                    <a:lumMod val="65000"/>
                    <a:lumOff val="35000"/>
                  </a:schemeClr>
                </a:solidFill>
              </a:rPr>
              <a:t>TELEFONIA IP</a:t>
            </a:r>
          </a:p>
          <a:p>
            <a:pPr marL="342900" indent="-342900">
              <a:buFont typeface="+mj-lt"/>
              <a:buAutoNum type="arabicPeriod"/>
            </a:pPr>
            <a:endParaRPr lang="pt-BR" sz="3200" dirty="0">
              <a:solidFill>
                <a:schemeClr val="tx1">
                  <a:lumMod val="65000"/>
                  <a:lumOff val="35000"/>
                </a:schemeClr>
              </a:solidFill>
            </a:endParaRPr>
          </a:p>
          <a:p>
            <a:pPr marL="342900" indent="-342900">
              <a:buFont typeface="+mj-lt"/>
              <a:buAutoNum type="arabicPeriod"/>
            </a:pPr>
            <a:r>
              <a:rPr lang="pt-BR" sz="3200" dirty="0">
                <a:solidFill>
                  <a:schemeClr val="tx1">
                    <a:lumMod val="65000"/>
                    <a:lumOff val="35000"/>
                  </a:schemeClr>
                </a:solidFill>
              </a:rPr>
              <a:t>OPERADORA DE TELEFONIA NGN</a:t>
            </a:r>
          </a:p>
          <a:p>
            <a:pPr marL="342900" indent="-342900">
              <a:buFont typeface="+mj-lt"/>
              <a:buAutoNum type="arabicPeriod"/>
            </a:pPr>
            <a:endParaRPr lang="pt-BR" sz="3200" dirty="0">
              <a:solidFill>
                <a:schemeClr val="tx1">
                  <a:lumMod val="65000"/>
                  <a:lumOff val="35000"/>
                </a:schemeClr>
              </a:solidFill>
            </a:endParaRPr>
          </a:p>
          <a:p>
            <a:pPr marL="342900" indent="-342900">
              <a:buFont typeface="+mj-lt"/>
              <a:buAutoNum type="arabicPeriod"/>
            </a:pPr>
            <a:r>
              <a:rPr lang="pt-BR" sz="3200" dirty="0">
                <a:solidFill>
                  <a:schemeClr val="tx1">
                    <a:lumMod val="65000"/>
                    <a:lumOff val="35000"/>
                  </a:schemeClr>
                </a:solidFill>
              </a:rPr>
              <a:t>PROJETO BÁSICO DE UM SISTEMA DE TELEFONIA NGN</a:t>
            </a:r>
          </a:p>
        </p:txBody>
      </p:sp>
      <p:sp>
        <p:nvSpPr>
          <p:cNvPr id="6" name="Título 1"/>
          <p:cNvSpPr>
            <a:spLocks noGrp="1"/>
          </p:cNvSpPr>
          <p:nvPr>
            <p:ph type="title"/>
          </p:nvPr>
        </p:nvSpPr>
        <p:spPr>
          <a:xfrm>
            <a:off x="406400" y="317500"/>
            <a:ext cx="8596668" cy="1320800"/>
          </a:xfrm>
        </p:spPr>
        <p:txBody>
          <a:bodyPr/>
          <a:lstStyle/>
          <a:p>
            <a:r>
              <a:rPr lang="pt-BR" dirty="0"/>
              <a:t>AGENDA</a:t>
            </a:r>
          </a:p>
        </p:txBody>
      </p:sp>
    </p:spTree>
    <p:extLst>
      <p:ext uri="{BB962C8B-B14F-4D97-AF65-F5344CB8AC3E}">
        <p14:creationId xmlns:p14="http://schemas.microsoft.com/office/powerpoint/2010/main" val="2989464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89071" y="286734"/>
            <a:ext cx="10453688" cy="1507067"/>
          </a:xfrm>
        </p:spPr>
        <p:txBody>
          <a:bodyPr/>
          <a:lstStyle/>
          <a:p>
            <a:r>
              <a:rPr lang="pt-BR" dirty="0"/>
              <a:t>STFC </a:t>
            </a:r>
            <a:br>
              <a:rPr lang="pt-BR" dirty="0"/>
            </a:br>
            <a:r>
              <a:rPr lang="pt-BR" dirty="0"/>
              <a:t>SERVIÇO DE TELEFONIA FIXO COMUTADO</a:t>
            </a:r>
          </a:p>
        </p:txBody>
      </p:sp>
      <p:sp>
        <p:nvSpPr>
          <p:cNvPr id="3" name="Espaço Reservado para Conteúdo 2"/>
          <p:cNvSpPr>
            <a:spLocks noGrp="1"/>
          </p:cNvSpPr>
          <p:nvPr>
            <p:ph idx="1"/>
          </p:nvPr>
        </p:nvSpPr>
        <p:spPr>
          <a:xfrm>
            <a:off x="389071" y="2033431"/>
            <a:ext cx="9339129" cy="4697569"/>
          </a:xfrm>
        </p:spPr>
        <p:txBody>
          <a:bodyPr>
            <a:normAutofit/>
          </a:bodyPr>
          <a:lstStyle/>
          <a:p>
            <a:pPr algn="just"/>
            <a:r>
              <a:rPr lang="pt-BR" sz="2800" dirty="0"/>
              <a:t>A Anatel utiliza a denominação Serviço Telefônico Fixo Comutado (STFC) para caracterizar a prestação de serviços de Telefonia Fixa no Brasil. </a:t>
            </a:r>
          </a:p>
          <a:p>
            <a:pPr marL="0" indent="0" algn="just">
              <a:buNone/>
            </a:pPr>
            <a:endParaRPr lang="pt-BR" sz="2800" dirty="0"/>
          </a:p>
          <a:p>
            <a:pPr algn="just"/>
            <a:r>
              <a:rPr lang="pt-BR" sz="2800" dirty="0"/>
              <a:t>Considera modalidades do Serviço Telefônico Fixo Comutado o serviço local, o serviço de longa distância nacional e o serviço de longa distância internacional.</a:t>
            </a:r>
          </a:p>
          <a:p>
            <a:pPr marL="0" indent="0">
              <a:buNone/>
            </a:pPr>
            <a:endParaRPr lang="pt-BR" dirty="0"/>
          </a:p>
        </p:txBody>
      </p:sp>
      <p:pic>
        <p:nvPicPr>
          <p:cNvPr id="5" name="Picture 2" descr="http://life.com.br/images/life/logolif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74734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43647" y="169214"/>
            <a:ext cx="9196388" cy="1507067"/>
          </a:xfrm>
        </p:spPr>
        <p:txBody>
          <a:bodyPr/>
          <a:lstStyle/>
          <a:p>
            <a:r>
              <a:rPr lang="pt-BR" dirty="0"/>
              <a:t>COMO ACONTECEM AS CHAMADAS:</a:t>
            </a:r>
            <a:br>
              <a:rPr lang="pt-BR" dirty="0"/>
            </a:br>
            <a:r>
              <a:rPr lang="pt-BR" dirty="0"/>
              <a:t>LOCAL, LDN e LDI</a:t>
            </a:r>
          </a:p>
        </p:txBody>
      </p:sp>
      <p:sp>
        <p:nvSpPr>
          <p:cNvPr id="3" name="Espaço Reservado para Conteúdo 2"/>
          <p:cNvSpPr>
            <a:spLocks noGrp="1"/>
          </p:cNvSpPr>
          <p:nvPr>
            <p:ph idx="1"/>
          </p:nvPr>
        </p:nvSpPr>
        <p:spPr>
          <a:xfrm>
            <a:off x="243647" y="1676281"/>
            <a:ext cx="9721918" cy="5054719"/>
          </a:xfrm>
        </p:spPr>
        <p:txBody>
          <a:bodyPr>
            <a:normAutofit/>
          </a:bodyPr>
          <a:lstStyle/>
          <a:p>
            <a:pPr algn="just"/>
            <a:r>
              <a:rPr lang="pt-BR" dirty="0"/>
              <a:t>A União Internacional de Telecomunicações (UIT) estabeleceu recomendações para atribuição e administração dos recursos de numeração e padronizou os códigos de cada país (country </a:t>
            </a:r>
            <a:r>
              <a:rPr lang="pt-BR" dirty="0" err="1"/>
              <a:t>code</a:t>
            </a:r>
            <a:r>
              <a:rPr lang="pt-BR" dirty="0"/>
              <a:t>);</a:t>
            </a:r>
          </a:p>
        </p:txBody>
      </p:sp>
      <p:pic>
        <p:nvPicPr>
          <p:cNvPr id="5" name="Picture 2" descr="http://life.com.br/images/life/logolif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ela 5"/>
          <p:cNvGraphicFramePr>
            <a:graphicFrameLocks noGrp="1"/>
          </p:cNvGraphicFramePr>
          <p:nvPr>
            <p:extLst>
              <p:ext uri="{D42A27DB-BD31-4B8C-83A1-F6EECF244321}">
                <p14:modId xmlns:p14="http://schemas.microsoft.com/office/powerpoint/2010/main" val="4060273740"/>
              </p:ext>
            </p:extLst>
          </p:nvPr>
        </p:nvGraphicFramePr>
        <p:xfrm>
          <a:off x="2067510" y="2897990"/>
          <a:ext cx="6074192" cy="3833010"/>
        </p:xfrm>
        <a:graphic>
          <a:graphicData uri="http://schemas.openxmlformats.org/drawingml/2006/table">
            <a:tbl>
              <a:tblPr firstRow="1" firstCol="1" bandRow="1">
                <a:tableStyleId>{7DF18680-E054-41AD-8BC1-D1AEF772440D}</a:tableStyleId>
              </a:tblPr>
              <a:tblGrid>
                <a:gridCol w="3037096">
                  <a:extLst>
                    <a:ext uri="{9D8B030D-6E8A-4147-A177-3AD203B41FA5}">
                      <a16:colId xmlns:a16="http://schemas.microsoft.com/office/drawing/2014/main" val="20000"/>
                    </a:ext>
                  </a:extLst>
                </a:gridCol>
                <a:gridCol w="3037096">
                  <a:extLst>
                    <a:ext uri="{9D8B030D-6E8A-4147-A177-3AD203B41FA5}">
                      <a16:colId xmlns:a16="http://schemas.microsoft.com/office/drawing/2014/main" val="20001"/>
                    </a:ext>
                  </a:extLst>
                </a:gridCol>
              </a:tblGrid>
              <a:tr h="425890">
                <a:tc>
                  <a:txBody>
                    <a:bodyPr/>
                    <a:lstStyle/>
                    <a:p>
                      <a:pPr indent="450215" algn="l">
                        <a:spcAft>
                          <a:spcPts val="0"/>
                        </a:spcAft>
                      </a:pPr>
                      <a:r>
                        <a:rPr lang="pt-BR" sz="1800" dirty="0">
                          <a:effectLst/>
                        </a:rPr>
                        <a:t>País</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tc>
                <a:tc>
                  <a:txBody>
                    <a:bodyPr/>
                    <a:lstStyle/>
                    <a:p>
                      <a:pPr indent="450215" algn="ctr">
                        <a:spcAft>
                          <a:spcPts val="0"/>
                        </a:spcAft>
                      </a:pPr>
                      <a:r>
                        <a:rPr lang="pt-BR" sz="1800" dirty="0">
                          <a:effectLst/>
                        </a:rPr>
                        <a:t>Código do país</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tc>
                <a:extLst>
                  <a:ext uri="{0D108BD9-81ED-4DB2-BD59-A6C34878D82A}">
                    <a16:rowId xmlns:a16="http://schemas.microsoft.com/office/drawing/2014/main" val="10000"/>
                  </a:ext>
                </a:extLst>
              </a:tr>
              <a:tr h="425890">
                <a:tc>
                  <a:txBody>
                    <a:bodyPr/>
                    <a:lstStyle/>
                    <a:p>
                      <a:pPr indent="450215" algn="l">
                        <a:spcAft>
                          <a:spcPts val="0"/>
                        </a:spcAft>
                      </a:pPr>
                      <a:r>
                        <a:rPr lang="pt-BR" sz="1800" dirty="0">
                          <a:effectLst/>
                        </a:rPr>
                        <a:t>Alemanha</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tc>
                <a:tc>
                  <a:txBody>
                    <a:bodyPr/>
                    <a:lstStyle/>
                    <a:p>
                      <a:pPr indent="450215" algn="ctr">
                        <a:spcAft>
                          <a:spcPts val="0"/>
                        </a:spcAft>
                      </a:pPr>
                      <a:r>
                        <a:rPr lang="pt-BR" sz="1800" dirty="0">
                          <a:effectLst/>
                        </a:rPr>
                        <a:t>49</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tc>
                <a:extLst>
                  <a:ext uri="{0D108BD9-81ED-4DB2-BD59-A6C34878D82A}">
                    <a16:rowId xmlns:a16="http://schemas.microsoft.com/office/drawing/2014/main" val="10001"/>
                  </a:ext>
                </a:extLst>
              </a:tr>
              <a:tr h="425890">
                <a:tc>
                  <a:txBody>
                    <a:bodyPr/>
                    <a:lstStyle/>
                    <a:p>
                      <a:pPr indent="450215" algn="l">
                        <a:spcAft>
                          <a:spcPts val="0"/>
                        </a:spcAft>
                      </a:pPr>
                      <a:r>
                        <a:rPr lang="pt-BR" sz="1800">
                          <a:effectLst/>
                        </a:rPr>
                        <a:t>Argentina</a:t>
                      </a:r>
                      <a:endParaRPr lang="pt-BR" sz="18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tc>
                <a:tc>
                  <a:txBody>
                    <a:bodyPr/>
                    <a:lstStyle/>
                    <a:p>
                      <a:pPr indent="450215" algn="ctr">
                        <a:spcAft>
                          <a:spcPts val="0"/>
                        </a:spcAft>
                      </a:pPr>
                      <a:r>
                        <a:rPr lang="pt-BR" sz="1800" dirty="0">
                          <a:effectLst/>
                        </a:rPr>
                        <a:t>54</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tc>
                <a:extLst>
                  <a:ext uri="{0D108BD9-81ED-4DB2-BD59-A6C34878D82A}">
                    <a16:rowId xmlns:a16="http://schemas.microsoft.com/office/drawing/2014/main" val="10002"/>
                  </a:ext>
                </a:extLst>
              </a:tr>
              <a:tr h="425890">
                <a:tc>
                  <a:txBody>
                    <a:bodyPr/>
                    <a:lstStyle/>
                    <a:p>
                      <a:pPr indent="450215" algn="l">
                        <a:spcAft>
                          <a:spcPts val="0"/>
                        </a:spcAft>
                      </a:pPr>
                      <a:r>
                        <a:rPr lang="pt-BR" sz="1800">
                          <a:effectLst/>
                        </a:rPr>
                        <a:t>Brasil</a:t>
                      </a:r>
                      <a:endParaRPr lang="pt-BR" sz="18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tc>
                <a:tc>
                  <a:txBody>
                    <a:bodyPr/>
                    <a:lstStyle/>
                    <a:p>
                      <a:pPr indent="450215" algn="ctr">
                        <a:spcAft>
                          <a:spcPts val="0"/>
                        </a:spcAft>
                      </a:pPr>
                      <a:r>
                        <a:rPr lang="pt-BR" sz="1800" dirty="0">
                          <a:effectLst/>
                        </a:rPr>
                        <a:t>55</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tc>
                <a:extLst>
                  <a:ext uri="{0D108BD9-81ED-4DB2-BD59-A6C34878D82A}">
                    <a16:rowId xmlns:a16="http://schemas.microsoft.com/office/drawing/2014/main" val="10003"/>
                  </a:ext>
                </a:extLst>
              </a:tr>
              <a:tr h="425890">
                <a:tc>
                  <a:txBody>
                    <a:bodyPr/>
                    <a:lstStyle/>
                    <a:p>
                      <a:pPr indent="450215" algn="l">
                        <a:spcAft>
                          <a:spcPts val="0"/>
                        </a:spcAft>
                      </a:pPr>
                      <a:r>
                        <a:rPr lang="pt-BR" sz="1800">
                          <a:effectLst/>
                        </a:rPr>
                        <a:t>China</a:t>
                      </a:r>
                      <a:endParaRPr lang="pt-BR" sz="18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tc>
                <a:tc>
                  <a:txBody>
                    <a:bodyPr/>
                    <a:lstStyle/>
                    <a:p>
                      <a:pPr indent="450215" algn="ctr">
                        <a:spcAft>
                          <a:spcPts val="0"/>
                        </a:spcAft>
                      </a:pPr>
                      <a:r>
                        <a:rPr lang="pt-BR" sz="1800" dirty="0">
                          <a:effectLst/>
                        </a:rPr>
                        <a:t>86</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tc>
                <a:extLst>
                  <a:ext uri="{0D108BD9-81ED-4DB2-BD59-A6C34878D82A}">
                    <a16:rowId xmlns:a16="http://schemas.microsoft.com/office/drawing/2014/main" val="10004"/>
                  </a:ext>
                </a:extLst>
              </a:tr>
              <a:tr h="425890">
                <a:tc>
                  <a:txBody>
                    <a:bodyPr/>
                    <a:lstStyle/>
                    <a:p>
                      <a:pPr indent="450215" algn="l">
                        <a:spcAft>
                          <a:spcPts val="0"/>
                        </a:spcAft>
                      </a:pPr>
                      <a:r>
                        <a:rPr lang="pt-BR" sz="1800">
                          <a:effectLst/>
                        </a:rPr>
                        <a:t>Estados Unidos</a:t>
                      </a:r>
                      <a:endParaRPr lang="pt-BR" sz="18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tc>
                <a:tc>
                  <a:txBody>
                    <a:bodyPr/>
                    <a:lstStyle/>
                    <a:p>
                      <a:pPr indent="450215" algn="ctr">
                        <a:spcAft>
                          <a:spcPts val="0"/>
                        </a:spcAft>
                      </a:pPr>
                      <a:r>
                        <a:rPr lang="pt-BR" sz="1800" dirty="0">
                          <a:effectLst/>
                        </a:rPr>
                        <a:t>1</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tc>
                <a:extLst>
                  <a:ext uri="{0D108BD9-81ED-4DB2-BD59-A6C34878D82A}">
                    <a16:rowId xmlns:a16="http://schemas.microsoft.com/office/drawing/2014/main" val="10005"/>
                  </a:ext>
                </a:extLst>
              </a:tr>
              <a:tr h="425890">
                <a:tc>
                  <a:txBody>
                    <a:bodyPr/>
                    <a:lstStyle/>
                    <a:p>
                      <a:pPr indent="450215" algn="l">
                        <a:spcAft>
                          <a:spcPts val="0"/>
                        </a:spcAft>
                      </a:pPr>
                      <a:r>
                        <a:rPr lang="pt-BR" sz="1800" dirty="0">
                          <a:effectLst/>
                        </a:rPr>
                        <a:t>Iraque</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tc>
                <a:tc>
                  <a:txBody>
                    <a:bodyPr/>
                    <a:lstStyle/>
                    <a:p>
                      <a:pPr indent="450215" algn="ctr">
                        <a:spcAft>
                          <a:spcPts val="0"/>
                        </a:spcAft>
                      </a:pPr>
                      <a:r>
                        <a:rPr lang="pt-BR" sz="1800" dirty="0">
                          <a:effectLst/>
                        </a:rPr>
                        <a:t>964</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tc>
                <a:extLst>
                  <a:ext uri="{0D108BD9-81ED-4DB2-BD59-A6C34878D82A}">
                    <a16:rowId xmlns:a16="http://schemas.microsoft.com/office/drawing/2014/main" val="10006"/>
                  </a:ext>
                </a:extLst>
              </a:tr>
              <a:tr h="425890">
                <a:tc>
                  <a:txBody>
                    <a:bodyPr/>
                    <a:lstStyle/>
                    <a:p>
                      <a:pPr indent="450215" algn="l">
                        <a:spcAft>
                          <a:spcPts val="0"/>
                        </a:spcAft>
                      </a:pPr>
                      <a:r>
                        <a:rPr lang="pt-BR" sz="1800" dirty="0">
                          <a:effectLst/>
                        </a:rPr>
                        <a:t>Japão</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tc>
                <a:tc>
                  <a:txBody>
                    <a:bodyPr/>
                    <a:lstStyle/>
                    <a:p>
                      <a:pPr indent="450215" algn="ctr">
                        <a:spcAft>
                          <a:spcPts val="0"/>
                        </a:spcAft>
                      </a:pPr>
                      <a:r>
                        <a:rPr lang="pt-BR" sz="1800" dirty="0">
                          <a:effectLst/>
                        </a:rPr>
                        <a:t>81</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tc>
                <a:extLst>
                  <a:ext uri="{0D108BD9-81ED-4DB2-BD59-A6C34878D82A}">
                    <a16:rowId xmlns:a16="http://schemas.microsoft.com/office/drawing/2014/main" val="10007"/>
                  </a:ext>
                </a:extLst>
              </a:tr>
              <a:tr h="425890">
                <a:tc>
                  <a:txBody>
                    <a:bodyPr/>
                    <a:lstStyle/>
                    <a:p>
                      <a:pPr indent="450215" algn="l">
                        <a:spcAft>
                          <a:spcPts val="0"/>
                        </a:spcAft>
                      </a:pPr>
                      <a:r>
                        <a:rPr lang="pt-BR" sz="1800">
                          <a:effectLst/>
                        </a:rPr>
                        <a:t>Portugal</a:t>
                      </a:r>
                      <a:endParaRPr lang="pt-BR" sz="18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tc>
                <a:tc>
                  <a:txBody>
                    <a:bodyPr/>
                    <a:lstStyle/>
                    <a:p>
                      <a:pPr indent="450215" algn="ctr">
                        <a:spcAft>
                          <a:spcPts val="0"/>
                        </a:spcAft>
                      </a:pPr>
                      <a:r>
                        <a:rPr lang="pt-BR" sz="1800" dirty="0">
                          <a:effectLst/>
                        </a:rPr>
                        <a:t>351</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tc>
                <a:extLst>
                  <a:ext uri="{0D108BD9-81ED-4DB2-BD59-A6C34878D82A}">
                    <a16:rowId xmlns:a16="http://schemas.microsoft.com/office/drawing/2014/main" val="10008"/>
                  </a:ext>
                </a:extLst>
              </a:tr>
            </a:tbl>
          </a:graphicData>
        </a:graphic>
      </p:graphicFrame>
      <p:sp>
        <p:nvSpPr>
          <p:cNvPr id="7" name="Seta para cima 6"/>
          <p:cNvSpPr/>
          <p:nvPr/>
        </p:nvSpPr>
        <p:spPr>
          <a:xfrm>
            <a:off x="9550400" y="228600"/>
            <a:ext cx="1943100" cy="1676400"/>
          </a:xfrm>
          <a:prstGeom prst="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122946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life.com.br/images/life/logolif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p:cNvSpPr txBox="1"/>
          <p:nvPr/>
        </p:nvSpPr>
        <p:spPr>
          <a:xfrm>
            <a:off x="406400" y="1371600"/>
            <a:ext cx="10375900" cy="4524315"/>
          </a:xfrm>
          <a:prstGeom prst="rect">
            <a:avLst/>
          </a:prstGeom>
          <a:noFill/>
        </p:spPr>
        <p:txBody>
          <a:bodyPr wrap="square" rtlCol="0">
            <a:spAutoFit/>
          </a:bodyPr>
          <a:lstStyle/>
          <a:p>
            <a:pPr marL="342900" indent="-342900">
              <a:buFont typeface="+mj-lt"/>
              <a:buAutoNum type="arabicPeriod"/>
            </a:pPr>
            <a:r>
              <a:rPr lang="pt-BR" sz="3200" dirty="0">
                <a:solidFill>
                  <a:schemeClr val="tx1">
                    <a:lumMod val="65000"/>
                    <a:lumOff val="35000"/>
                  </a:schemeClr>
                </a:solidFill>
              </a:rPr>
              <a:t>INTRODUÇÃO À TELEFONIA</a:t>
            </a:r>
          </a:p>
          <a:p>
            <a:pPr marL="342900" indent="-342900">
              <a:buFont typeface="+mj-lt"/>
              <a:buAutoNum type="arabicPeriod"/>
            </a:pPr>
            <a:endParaRPr lang="pt-BR" sz="3200" dirty="0">
              <a:solidFill>
                <a:schemeClr val="tx1">
                  <a:lumMod val="65000"/>
                  <a:lumOff val="35000"/>
                </a:schemeClr>
              </a:solidFill>
            </a:endParaRPr>
          </a:p>
          <a:p>
            <a:pPr marL="342900" indent="-342900">
              <a:buFont typeface="+mj-lt"/>
              <a:buAutoNum type="arabicPeriod"/>
            </a:pPr>
            <a:r>
              <a:rPr lang="pt-BR" sz="3200" dirty="0">
                <a:solidFill>
                  <a:schemeClr val="tx1">
                    <a:lumMod val="65000"/>
                    <a:lumOff val="35000"/>
                  </a:schemeClr>
                </a:solidFill>
              </a:rPr>
              <a:t>COMO ACONTECEM AS CHAMADAS – LOCAL, LDN E LDI</a:t>
            </a:r>
          </a:p>
          <a:p>
            <a:pPr marL="342900" indent="-342900">
              <a:buFont typeface="+mj-lt"/>
              <a:buAutoNum type="arabicPeriod"/>
            </a:pPr>
            <a:endParaRPr lang="pt-BR" sz="3200" dirty="0">
              <a:solidFill>
                <a:schemeClr val="tx1">
                  <a:lumMod val="65000"/>
                  <a:lumOff val="35000"/>
                </a:schemeClr>
              </a:solidFill>
            </a:endParaRPr>
          </a:p>
          <a:p>
            <a:pPr marL="342900" indent="-342900">
              <a:buFont typeface="+mj-lt"/>
              <a:buAutoNum type="arabicPeriod"/>
            </a:pPr>
            <a:r>
              <a:rPr lang="pt-BR" sz="3200" dirty="0">
                <a:solidFill>
                  <a:schemeClr val="tx1">
                    <a:lumMod val="65000"/>
                    <a:lumOff val="35000"/>
                  </a:schemeClr>
                </a:solidFill>
              </a:rPr>
              <a:t>TELEFONIA IP</a:t>
            </a:r>
          </a:p>
          <a:p>
            <a:pPr marL="342900" indent="-342900">
              <a:buFont typeface="+mj-lt"/>
              <a:buAutoNum type="arabicPeriod"/>
            </a:pPr>
            <a:endParaRPr lang="pt-BR" sz="3200" dirty="0">
              <a:solidFill>
                <a:schemeClr val="tx1">
                  <a:lumMod val="65000"/>
                  <a:lumOff val="35000"/>
                </a:schemeClr>
              </a:solidFill>
            </a:endParaRPr>
          </a:p>
          <a:p>
            <a:pPr marL="342900" indent="-342900">
              <a:buFont typeface="+mj-lt"/>
              <a:buAutoNum type="arabicPeriod"/>
            </a:pPr>
            <a:r>
              <a:rPr lang="pt-BR" sz="3200" dirty="0">
                <a:solidFill>
                  <a:schemeClr val="tx1">
                    <a:lumMod val="65000"/>
                    <a:lumOff val="35000"/>
                  </a:schemeClr>
                </a:solidFill>
              </a:rPr>
              <a:t>OPERADORA DE TELEFONIA NGN</a:t>
            </a:r>
          </a:p>
          <a:p>
            <a:pPr marL="342900" indent="-342900">
              <a:buFont typeface="+mj-lt"/>
              <a:buAutoNum type="arabicPeriod"/>
            </a:pPr>
            <a:endParaRPr lang="pt-BR" sz="3200" dirty="0">
              <a:solidFill>
                <a:schemeClr val="tx1">
                  <a:lumMod val="65000"/>
                  <a:lumOff val="35000"/>
                </a:schemeClr>
              </a:solidFill>
            </a:endParaRPr>
          </a:p>
          <a:p>
            <a:pPr marL="342900" indent="-342900">
              <a:buFont typeface="+mj-lt"/>
              <a:buAutoNum type="arabicPeriod"/>
            </a:pPr>
            <a:r>
              <a:rPr lang="pt-BR" sz="3200" dirty="0">
                <a:solidFill>
                  <a:schemeClr val="tx1">
                    <a:lumMod val="65000"/>
                    <a:lumOff val="35000"/>
                  </a:schemeClr>
                </a:solidFill>
              </a:rPr>
              <a:t>PROJETO BÁSICO DE UM SISTEMA DE TELEFONIA NGN</a:t>
            </a:r>
          </a:p>
        </p:txBody>
      </p:sp>
      <p:sp>
        <p:nvSpPr>
          <p:cNvPr id="6" name="Título 1"/>
          <p:cNvSpPr>
            <a:spLocks noGrp="1"/>
          </p:cNvSpPr>
          <p:nvPr>
            <p:ph type="title"/>
          </p:nvPr>
        </p:nvSpPr>
        <p:spPr>
          <a:xfrm>
            <a:off x="406400" y="317500"/>
            <a:ext cx="8596668" cy="1320800"/>
          </a:xfrm>
        </p:spPr>
        <p:txBody>
          <a:bodyPr/>
          <a:lstStyle/>
          <a:p>
            <a:r>
              <a:rPr lang="pt-BR" dirty="0"/>
              <a:t>AGENDA</a:t>
            </a:r>
          </a:p>
        </p:txBody>
      </p:sp>
    </p:spTree>
    <p:extLst>
      <p:ext uri="{BB962C8B-B14F-4D97-AF65-F5344CB8AC3E}">
        <p14:creationId xmlns:p14="http://schemas.microsoft.com/office/powerpoint/2010/main" val="40821302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a:spLocks noGrp="1"/>
          </p:cNvSpPr>
          <p:nvPr>
            <p:ph type="title"/>
          </p:nvPr>
        </p:nvSpPr>
        <p:spPr>
          <a:xfrm>
            <a:off x="319847" y="371758"/>
            <a:ext cx="9196388" cy="1507067"/>
          </a:xfrm>
        </p:spPr>
        <p:txBody>
          <a:bodyPr/>
          <a:lstStyle/>
          <a:p>
            <a:r>
              <a:rPr lang="pt-BR" dirty="0"/>
              <a:t>CÓDIGO NACIONAL</a:t>
            </a:r>
          </a:p>
        </p:txBody>
      </p:sp>
      <p:sp>
        <p:nvSpPr>
          <p:cNvPr id="3" name="Espaço Reservado para Conteúdo 2"/>
          <p:cNvSpPr>
            <a:spLocks noGrp="1"/>
          </p:cNvSpPr>
          <p:nvPr>
            <p:ph idx="1"/>
          </p:nvPr>
        </p:nvSpPr>
        <p:spPr>
          <a:xfrm>
            <a:off x="1001912" y="2822083"/>
            <a:ext cx="4826001" cy="6222286"/>
          </a:xfrm>
        </p:spPr>
        <p:txBody>
          <a:bodyPr/>
          <a:lstStyle/>
          <a:p>
            <a:pPr marL="0" indent="0">
              <a:buNone/>
            </a:pPr>
            <a:endParaRPr lang="pt-BR" sz="2800" b="1" dirty="0"/>
          </a:p>
          <a:p>
            <a:pPr marL="0" indent="0">
              <a:buNone/>
            </a:pPr>
            <a:r>
              <a:rPr lang="pt-BR" sz="3200" dirty="0"/>
              <a:t>O código nacional também conhecido como código de área ou DDD identifica uma área geográfica específica do território nacional.</a:t>
            </a:r>
          </a:p>
        </p:txBody>
      </p:sp>
      <p:pic>
        <p:nvPicPr>
          <p:cNvPr id="6" name="Imagem 5" descr="http://www.teleco.com.br/imagens/tutoriais/mapa_DDD_final.gif"/>
          <p:cNvPicPr/>
          <p:nvPr/>
        </p:nvPicPr>
        <p:blipFill>
          <a:blip r:embed="rId2">
            <a:extLst>
              <a:ext uri="{28A0092B-C50C-407E-A947-70E740481C1C}">
                <a14:useLocalDpi xmlns:a14="http://schemas.microsoft.com/office/drawing/2010/main" val="0"/>
              </a:ext>
            </a:extLst>
          </a:blip>
          <a:srcRect/>
          <a:stretch>
            <a:fillRect/>
          </a:stretch>
        </p:blipFill>
        <p:spPr bwMode="auto">
          <a:xfrm>
            <a:off x="4758765" y="0"/>
            <a:ext cx="6175935" cy="6980349"/>
          </a:xfrm>
          <a:prstGeom prst="rect">
            <a:avLst/>
          </a:prstGeom>
          <a:noFill/>
          <a:ln>
            <a:noFill/>
          </a:ln>
        </p:spPr>
      </p:pic>
      <p:pic>
        <p:nvPicPr>
          <p:cNvPr id="7" name="Picture 2" descr="http://life.com.br/images/life/logolif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
        <p:nvSpPr>
          <p:cNvPr id="8" name="Seta para cima 7"/>
          <p:cNvSpPr/>
          <p:nvPr/>
        </p:nvSpPr>
        <p:spPr>
          <a:xfrm>
            <a:off x="9550400" y="228600"/>
            <a:ext cx="1943100" cy="1676400"/>
          </a:xfrm>
          <a:prstGeom prst="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9847545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a:spLocks noGrp="1"/>
          </p:cNvSpPr>
          <p:nvPr>
            <p:ph type="title"/>
          </p:nvPr>
        </p:nvSpPr>
        <p:spPr>
          <a:xfrm>
            <a:off x="315912" y="285310"/>
            <a:ext cx="9196388" cy="1507067"/>
          </a:xfrm>
        </p:spPr>
        <p:txBody>
          <a:bodyPr/>
          <a:lstStyle/>
          <a:p>
            <a:r>
              <a:rPr lang="pt-BR" b="1" dirty="0"/>
              <a:t>CÓDIGO DE ACESSO AO USUÁRIO (TERMINAL NUMÉRICO):</a:t>
            </a:r>
          </a:p>
        </p:txBody>
      </p:sp>
      <p:sp>
        <p:nvSpPr>
          <p:cNvPr id="3" name="Espaço Reservado para Conteúdo 2"/>
          <p:cNvSpPr>
            <a:spLocks noGrp="1"/>
          </p:cNvSpPr>
          <p:nvPr>
            <p:ph idx="1"/>
          </p:nvPr>
        </p:nvSpPr>
        <p:spPr>
          <a:xfrm>
            <a:off x="315912" y="1730554"/>
            <a:ext cx="10821988" cy="3615267"/>
          </a:xfrm>
        </p:spPr>
        <p:txBody>
          <a:bodyPr/>
          <a:lstStyle/>
          <a:p>
            <a:pPr marL="0" indent="0">
              <a:buNone/>
            </a:pPr>
            <a:endParaRPr lang="pt-BR" b="1" dirty="0"/>
          </a:p>
          <a:p>
            <a:r>
              <a:rPr lang="pt-BR" sz="2800" dirty="0"/>
              <a:t>Identifica de forma unívoca um assinante ou terminal de uso público e o serviço ao qual está vinculado e é formado por 8 dígitos (N8+N7+N6+N5+N4+N3+N2+N1). </a:t>
            </a:r>
            <a:endParaRPr lang="pt-BR" sz="2800" b="1" dirty="0"/>
          </a:p>
        </p:txBody>
      </p:sp>
      <p:graphicFrame>
        <p:nvGraphicFramePr>
          <p:cNvPr id="4" name="Tabela 3"/>
          <p:cNvGraphicFramePr>
            <a:graphicFrameLocks noGrp="1"/>
          </p:cNvGraphicFramePr>
          <p:nvPr>
            <p:extLst>
              <p:ext uri="{D42A27DB-BD31-4B8C-83A1-F6EECF244321}">
                <p14:modId xmlns:p14="http://schemas.microsoft.com/office/powerpoint/2010/main" val="797391017"/>
              </p:ext>
            </p:extLst>
          </p:nvPr>
        </p:nvGraphicFramePr>
        <p:xfrm>
          <a:off x="582612" y="4069910"/>
          <a:ext cx="10669588" cy="1926964"/>
        </p:xfrm>
        <a:graphic>
          <a:graphicData uri="http://schemas.openxmlformats.org/drawingml/2006/table">
            <a:tbl>
              <a:tblPr firstRow="1" firstCol="1" bandRow="1">
                <a:tableStyleId>{7DF18680-E054-41AD-8BC1-D1AEF772440D}</a:tableStyleId>
              </a:tblPr>
              <a:tblGrid>
                <a:gridCol w="5334794">
                  <a:extLst>
                    <a:ext uri="{9D8B030D-6E8A-4147-A177-3AD203B41FA5}">
                      <a16:colId xmlns:a16="http://schemas.microsoft.com/office/drawing/2014/main" val="20000"/>
                    </a:ext>
                  </a:extLst>
                </a:gridCol>
                <a:gridCol w="5334794">
                  <a:extLst>
                    <a:ext uri="{9D8B030D-6E8A-4147-A177-3AD203B41FA5}">
                      <a16:colId xmlns:a16="http://schemas.microsoft.com/office/drawing/2014/main" val="20001"/>
                    </a:ext>
                  </a:extLst>
                </a:gridCol>
              </a:tblGrid>
              <a:tr h="605899">
                <a:tc>
                  <a:txBody>
                    <a:bodyPr/>
                    <a:lstStyle/>
                    <a:p>
                      <a:pPr indent="450215" algn="ctr">
                        <a:spcAft>
                          <a:spcPts val="0"/>
                        </a:spcAft>
                      </a:pPr>
                      <a:r>
                        <a:rPr lang="pt-BR" sz="1600" dirty="0">
                          <a:effectLst/>
                        </a:rPr>
                        <a:t>STFC</a:t>
                      </a:r>
                      <a:endParaRPr lang="pt-B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tc>
                <a:tc>
                  <a:txBody>
                    <a:bodyPr/>
                    <a:lstStyle/>
                    <a:p>
                      <a:pPr indent="450215" algn="ctr">
                        <a:spcAft>
                          <a:spcPts val="0"/>
                        </a:spcAft>
                      </a:pPr>
                      <a:r>
                        <a:rPr lang="pt-BR" sz="1600">
                          <a:effectLst/>
                        </a:rPr>
                        <a:t>2 a 6</a:t>
                      </a:r>
                      <a:endParaRPr lang="pt-BR" sz="16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tc>
                <a:extLst>
                  <a:ext uri="{0D108BD9-81ED-4DB2-BD59-A6C34878D82A}">
                    <a16:rowId xmlns:a16="http://schemas.microsoft.com/office/drawing/2014/main" val="10000"/>
                  </a:ext>
                </a:extLst>
              </a:tr>
              <a:tr h="1321065">
                <a:tc>
                  <a:txBody>
                    <a:bodyPr/>
                    <a:lstStyle/>
                    <a:p>
                      <a:pPr indent="450215" algn="ctr">
                        <a:spcAft>
                          <a:spcPts val="0"/>
                        </a:spcAft>
                      </a:pPr>
                      <a:r>
                        <a:rPr lang="pt-BR" sz="1600" dirty="0">
                          <a:effectLst/>
                        </a:rPr>
                        <a:t>SMC/SMP</a:t>
                      </a:r>
                      <a:endParaRPr lang="pt-B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tc>
                <a:tc>
                  <a:txBody>
                    <a:bodyPr/>
                    <a:lstStyle/>
                    <a:p>
                      <a:pPr indent="450215" algn="ctr">
                        <a:spcAft>
                          <a:spcPts val="0"/>
                        </a:spcAft>
                      </a:pPr>
                      <a:r>
                        <a:rPr lang="pt-BR" sz="1600" dirty="0">
                          <a:effectLst/>
                        </a:rPr>
                        <a:t>9 para as Bandas A (96 a 99) e B (91 a 94)</a:t>
                      </a:r>
                    </a:p>
                    <a:p>
                      <a:pPr indent="450215" algn="ctr">
                        <a:spcAft>
                          <a:spcPts val="0"/>
                        </a:spcAft>
                      </a:pPr>
                      <a:r>
                        <a:rPr lang="pt-BR" sz="1600" dirty="0">
                          <a:effectLst/>
                        </a:rPr>
                        <a:t>8 para as Bandas D e </a:t>
                      </a:r>
                      <a:r>
                        <a:rPr lang="pt-BR" sz="1600" dirty="0" err="1">
                          <a:effectLst/>
                        </a:rPr>
                        <a:t>E</a:t>
                      </a:r>
                      <a:endParaRPr lang="pt-BR" sz="1600" dirty="0">
                        <a:effectLst/>
                        <a:latin typeface="Calibri" panose="020F0502020204030204" pitchFamily="34" charset="0"/>
                        <a:ea typeface="Times New Roman" panose="02020603050405020304" pitchFamily="18" charset="0"/>
                      </a:endParaRPr>
                    </a:p>
                  </a:txBody>
                  <a:tcPr marL="47625" marR="47625" marT="47625" marB="47625" anchor="ctr"/>
                </a:tc>
                <a:extLst>
                  <a:ext uri="{0D108BD9-81ED-4DB2-BD59-A6C34878D82A}">
                    <a16:rowId xmlns:a16="http://schemas.microsoft.com/office/drawing/2014/main" val="10001"/>
                  </a:ext>
                </a:extLst>
              </a:tr>
            </a:tbl>
          </a:graphicData>
        </a:graphic>
      </p:graphicFrame>
      <p:pic>
        <p:nvPicPr>
          <p:cNvPr id="6" name="Picture 2" descr="http://life.com.br/images/life/logolif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
        <p:nvSpPr>
          <p:cNvPr id="7" name="Seta para cima 6"/>
          <p:cNvSpPr/>
          <p:nvPr/>
        </p:nvSpPr>
        <p:spPr>
          <a:xfrm>
            <a:off x="9550400" y="228600"/>
            <a:ext cx="1943100" cy="1676400"/>
          </a:xfrm>
          <a:prstGeom prst="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1498331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302416" y="241300"/>
            <a:ext cx="9743283" cy="1507067"/>
          </a:xfrm>
        </p:spPr>
        <p:txBody>
          <a:bodyPr/>
          <a:lstStyle/>
          <a:p>
            <a:r>
              <a:rPr lang="pt-BR" b="1" dirty="0"/>
              <a:t>CÓDIGO DE SELEÇÃO DE PRESTADORA (CSP):</a:t>
            </a:r>
          </a:p>
        </p:txBody>
      </p:sp>
      <p:sp>
        <p:nvSpPr>
          <p:cNvPr id="3" name="Espaço Reservado para Conteúdo 2"/>
          <p:cNvSpPr>
            <a:spLocks noGrp="1"/>
          </p:cNvSpPr>
          <p:nvPr>
            <p:ph idx="1"/>
          </p:nvPr>
        </p:nvSpPr>
        <p:spPr>
          <a:xfrm>
            <a:off x="302416" y="546100"/>
            <a:ext cx="9399589" cy="6477000"/>
          </a:xfrm>
        </p:spPr>
        <p:txBody>
          <a:bodyPr>
            <a:normAutofit/>
          </a:bodyPr>
          <a:lstStyle/>
          <a:p>
            <a:pPr marL="0" indent="0">
              <a:buNone/>
            </a:pPr>
            <a:endParaRPr lang="pt-BR" b="1" dirty="0"/>
          </a:p>
          <a:p>
            <a:pPr marL="0" indent="0">
              <a:buNone/>
            </a:pPr>
            <a:endParaRPr lang="pt-BR" b="1" dirty="0"/>
          </a:p>
          <a:p>
            <a:r>
              <a:rPr lang="pt-BR" sz="2800" dirty="0"/>
              <a:t>O CSP identifica a prestadora do STFC, nas modalidades Longa Distância Nacional e Longa Distância Internacional sendo composto por 2 caracteres numéricos;</a:t>
            </a:r>
          </a:p>
          <a:p>
            <a:r>
              <a:rPr lang="pt-BR" sz="2800" dirty="0"/>
              <a:t>Devido um aumento considerável no número de operadoras e o fato do CSP possuir apenas dois dígitos, todos os códigos já foram preenchidos, assim, a LIFE  não utiliza o código de seleção de prestadora  em suas discagens, estando de acordo com uma autorização da ANATEL que permite operadoras com menos de 50 mil acessos e que atendem apenas uma região a não utilizar o CSP.  </a:t>
            </a:r>
          </a:p>
          <a:p>
            <a:endParaRPr lang="pt-BR" b="1" dirty="0"/>
          </a:p>
        </p:txBody>
      </p:sp>
      <p:pic>
        <p:nvPicPr>
          <p:cNvPr id="5" name="Picture 2" descr="http://life.com.br/images/life/logolif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
        <p:nvSpPr>
          <p:cNvPr id="6" name="Seta para cima 5"/>
          <p:cNvSpPr/>
          <p:nvPr/>
        </p:nvSpPr>
        <p:spPr>
          <a:xfrm>
            <a:off x="9550400" y="228600"/>
            <a:ext cx="1943100" cy="1676400"/>
          </a:xfrm>
          <a:prstGeom prst="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288607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a 4"/>
          <p:cNvGraphicFramePr>
            <a:graphicFrameLocks noGrp="1"/>
          </p:cNvGraphicFramePr>
          <p:nvPr>
            <p:extLst>
              <p:ext uri="{D42A27DB-BD31-4B8C-83A1-F6EECF244321}">
                <p14:modId xmlns:p14="http://schemas.microsoft.com/office/powerpoint/2010/main" val="1570429780"/>
              </p:ext>
            </p:extLst>
          </p:nvPr>
        </p:nvGraphicFramePr>
        <p:xfrm>
          <a:off x="379412" y="2408534"/>
          <a:ext cx="10796589" cy="2233941"/>
        </p:xfrm>
        <a:graphic>
          <a:graphicData uri="http://schemas.openxmlformats.org/drawingml/2006/table">
            <a:tbl>
              <a:tblPr firstRow="1" firstCol="1" bandRow="1">
                <a:tableStyleId>{7DF18680-E054-41AD-8BC1-D1AEF772440D}</a:tableStyleId>
              </a:tblPr>
              <a:tblGrid>
                <a:gridCol w="954098">
                  <a:extLst>
                    <a:ext uri="{9D8B030D-6E8A-4147-A177-3AD203B41FA5}">
                      <a16:colId xmlns:a16="http://schemas.microsoft.com/office/drawing/2014/main" val="20000"/>
                    </a:ext>
                  </a:extLst>
                </a:gridCol>
                <a:gridCol w="4121329">
                  <a:extLst>
                    <a:ext uri="{9D8B030D-6E8A-4147-A177-3AD203B41FA5}">
                      <a16:colId xmlns:a16="http://schemas.microsoft.com/office/drawing/2014/main" val="20001"/>
                    </a:ext>
                  </a:extLst>
                </a:gridCol>
                <a:gridCol w="5721162">
                  <a:extLst>
                    <a:ext uri="{9D8B030D-6E8A-4147-A177-3AD203B41FA5}">
                      <a16:colId xmlns:a16="http://schemas.microsoft.com/office/drawing/2014/main" val="20002"/>
                    </a:ext>
                  </a:extLst>
                </a:gridCol>
              </a:tblGrid>
              <a:tr h="744647">
                <a:tc>
                  <a:txBody>
                    <a:bodyPr/>
                    <a:lstStyle/>
                    <a:p>
                      <a:pPr indent="450215" algn="ctr">
                        <a:spcAft>
                          <a:spcPts val="0"/>
                        </a:spcAft>
                      </a:pPr>
                      <a:r>
                        <a:rPr lang="pt-BR" sz="1600" dirty="0">
                          <a:effectLst/>
                        </a:rPr>
                        <a:t>0</a:t>
                      </a:r>
                      <a:endParaRPr lang="pt-B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tc>
                <a:tc>
                  <a:txBody>
                    <a:bodyPr/>
                    <a:lstStyle/>
                    <a:p>
                      <a:pPr indent="450215" algn="ctr">
                        <a:spcAft>
                          <a:spcPts val="0"/>
                        </a:spcAft>
                      </a:pPr>
                      <a:r>
                        <a:rPr lang="pt-BR" sz="1600" dirty="0">
                          <a:effectLst/>
                        </a:rPr>
                        <a:t>Prefixo nacional.</a:t>
                      </a:r>
                      <a:endParaRPr lang="pt-B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tc>
                <a:tc>
                  <a:txBody>
                    <a:bodyPr/>
                    <a:lstStyle/>
                    <a:p>
                      <a:pPr indent="450215" algn="ctr">
                        <a:spcAft>
                          <a:spcPts val="0"/>
                        </a:spcAft>
                      </a:pPr>
                      <a:r>
                        <a:rPr lang="pt-BR" sz="1600" dirty="0">
                          <a:effectLst/>
                        </a:rPr>
                        <a:t>Identifica chamada de longa distância nacional</a:t>
                      </a:r>
                      <a:endParaRPr lang="pt-B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tc>
                <a:extLst>
                  <a:ext uri="{0D108BD9-81ED-4DB2-BD59-A6C34878D82A}">
                    <a16:rowId xmlns:a16="http://schemas.microsoft.com/office/drawing/2014/main" val="10000"/>
                  </a:ext>
                </a:extLst>
              </a:tr>
              <a:tr h="744647">
                <a:tc>
                  <a:txBody>
                    <a:bodyPr/>
                    <a:lstStyle/>
                    <a:p>
                      <a:pPr indent="450215" algn="ctr">
                        <a:spcAft>
                          <a:spcPts val="0"/>
                        </a:spcAft>
                      </a:pPr>
                      <a:r>
                        <a:rPr lang="pt-BR" sz="1600" dirty="0">
                          <a:effectLst/>
                        </a:rPr>
                        <a:t>00</a:t>
                      </a:r>
                      <a:endParaRPr lang="pt-B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tc>
                <a:tc>
                  <a:txBody>
                    <a:bodyPr/>
                    <a:lstStyle/>
                    <a:p>
                      <a:pPr indent="450215" algn="ctr">
                        <a:spcAft>
                          <a:spcPts val="0"/>
                        </a:spcAft>
                      </a:pPr>
                      <a:r>
                        <a:rPr lang="pt-BR" sz="1600">
                          <a:effectLst/>
                        </a:rPr>
                        <a:t>Prefixo internacional.</a:t>
                      </a:r>
                      <a:endParaRPr lang="pt-BR" sz="16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tc>
                <a:tc>
                  <a:txBody>
                    <a:bodyPr/>
                    <a:lstStyle/>
                    <a:p>
                      <a:pPr indent="450215" algn="ctr">
                        <a:spcAft>
                          <a:spcPts val="0"/>
                        </a:spcAft>
                      </a:pPr>
                      <a:r>
                        <a:rPr lang="pt-BR" sz="1600" dirty="0">
                          <a:effectLst/>
                        </a:rPr>
                        <a:t>Identifica chamada de longa distância internacional</a:t>
                      </a:r>
                      <a:endParaRPr lang="pt-B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tc>
                <a:extLst>
                  <a:ext uri="{0D108BD9-81ED-4DB2-BD59-A6C34878D82A}">
                    <a16:rowId xmlns:a16="http://schemas.microsoft.com/office/drawing/2014/main" val="10001"/>
                  </a:ext>
                </a:extLst>
              </a:tr>
              <a:tr h="744647">
                <a:tc>
                  <a:txBody>
                    <a:bodyPr/>
                    <a:lstStyle/>
                    <a:p>
                      <a:pPr indent="450215" algn="ctr">
                        <a:spcAft>
                          <a:spcPts val="0"/>
                        </a:spcAft>
                      </a:pPr>
                      <a:r>
                        <a:rPr lang="pt-BR" sz="1600" dirty="0">
                          <a:effectLst/>
                        </a:rPr>
                        <a:t>90</a:t>
                      </a:r>
                      <a:endParaRPr lang="pt-B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tc>
                <a:tc>
                  <a:txBody>
                    <a:bodyPr/>
                    <a:lstStyle/>
                    <a:p>
                      <a:pPr indent="450215" algn="ctr">
                        <a:spcAft>
                          <a:spcPts val="0"/>
                        </a:spcAft>
                      </a:pPr>
                      <a:r>
                        <a:rPr lang="pt-BR" sz="1600" dirty="0">
                          <a:effectLst/>
                        </a:rPr>
                        <a:t>Prefixo de chamada a cobrar</a:t>
                      </a:r>
                      <a:endParaRPr lang="pt-B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tc>
                <a:tc>
                  <a:txBody>
                    <a:bodyPr/>
                    <a:lstStyle/>
                    <a:p>
                      <a:pPr indent="450215" algn="ctr">
                        <a:spcAft>
                          <a:spcPts val="0"/>
                        </a:spcAft>
                      </a:pPr>
                      <a:r>
                        <a:rPr lang="pt-BR" sz="1600" dirty="0">
                          <a:effectLst/>
                        </a:rPr>
                        <a:t>Caracteriza uma chamada a cobrar no destino</a:t>
                      </a:r>
                      <a:endParaRPr lang="pt-B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tc>
                <a:extLst>
                  <a:ext uri="{0D108BD9-81ED-4DB2-BD59-A6C34878D82A}">
                    <a16:rowId xmlns:a16="http://schemas.microsoft.com/office/drawing/2014/main" val="10002"/>
                  </a:ext>
                </a:extLst>
              </a:tr>
            </a:tbl>
          </a:graphicData>
        </a:graphic>
      </p:graphicFrame>
      <p:pic>
        <p:nvPicPr>
          <p:cNvPr id="6" name="Picture 2" descr="http://life.com.br/images/life/logolif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1"/>
          <p:cNvSpPr>
            <a:spLocks noGrp="1"/>
          </p:cNvSpPr>
          <p:nvPr>
            <p:ph type="title"/>
          </p:nvPr>
        </p:nvSpPr>
        <p:spPr>
          <a:xfrm>
            <a:off x="379412" y="327743"/>
            <a:ext cx="9743283" cy="1507067"/>
          </a:xfrm>
        </p:spPr>
        <p:txBody>
          <a:bodyPr/>
          <a:lstStyle/>
          <a:p>
            <a:r>
              <a:rPr lang="pt-BR" b="1" dirty="0"/>
              <a:t>PREFIXOS PARA CHAMADAS 0,00 E 90:</a:t>
            </a:r>
          </a:p>
        </p:txBody>
      </p:sp>
      <p:sp>
        <p:nvSpPr>
          <p:cNvPr id="8" name="Seta para cima 7"/>
          <p:cNvSpPr/>
          <p:nvPr/>
        </p:nvSpPr>
        <p:spPr>
          <a:xfrm>
            <a:off x="9550400" y="228600"/>
            <a:ext cx="1943100" cy="1676400"/>
          </a:xfrm>
          <a:prstGeom prst="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933982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a:spLocks noGrp="1"/>
          </p:cNvSpPr>
          <p:nvPr>
            <p:ph type="title"/>
          </p:nvPr>
        </p:nvSpPr>
        <p:spPr>
          <a:xfrm>
            <a:off x="252412" y="230888"/>
            <a:ext cx="9743283" cy="1507067"/>
          </a:xfrm>
        </p:spPr>
        <p:txBody>
          <a:bodyPr/>
          <a:lstStyle/>
          <a:p>
            <a:r>
              <a:rPr lang="pt-BR" b="1" dirty="0"/>
              <a:t>CHAMADA LOCAL:</a:t>
            </a:r>
          </a:p>
        </p:txBody>
      </p:sp>
      <p:sp>
        <p:nvSpPr>
          <p:cNvPr id="3" name="Espaço Reservado para Conteúdo 2"/>
          <p:cNvSpPr>
            <a:spLocks noGrp="1"/>
          </p:cNvSpPr>
          <p:nvPr>
            <p:ph idx="1"/>
          </p:nvPr>
        </p:nvSpPr>
        <p:spPr>
          <a:xfrm>
            <a:off x="463640" y="230888"/>
            <a:ext cx="10996926" cy="3245475"/>
          </a:xfrm>
        </p:spPr>
        <p:txBody>
          <a:bodyPr>
            <a:normAutofit/>
          </a:bodyPr>
          <a:lstStyle/>
          <a:p>
            <a:pPr marL="0" indent="0">
              <a:buNone/>
            </a:pPr>
            <a:endParaRPr lang="pt-BR" sz="3200" b="1" dirty="0"/>
          </a:p>
          <a:p>
            <a:pPr marL="0" indent="0">
              <a:buNone/>
            </a:pPr>
            <a:endParaRPr lang="pt-BR" sz="1900" b="1" dirty="0"/>
          </a:p>
          <a:p>
            <a:r>
              <a:rPr lang="pt-BR" sz="3200" dirty="0"/>
              <a:t>Um chamada local é aquela feita entre terminais em uma mesma área de numeração fechada. Neste caso é necessário discar apenas o número telefônico do terminal com quem se deseja falar.</a:t>
            </a:r>
            <a:endParaRPr lang="pt-BR" sz="3200" b="1" dirty="0"/>
          </a:p>
          <a:p>
            <a:pPr marL="0" indent="0">
              <a:buNone/>
            </a:pPr>
            <a:endParaRPr lang="pt-BR" b="1" dirty="0"/>
          </a:p>
        </p:txBody>
      </p:sp>
      <p:graphicFrame>
        <p:nvGraphicFramePr>
          <p:cNvPr id="4" name="Tabela 3"/>
          <p:cNvGraphicFramePr>
            <a:graphicFrameLocks noGrp="1"/>
          </p:cNvGraphicFramePr>
          <p:nvPr>
            <p:extLst>
              <p:ext uri="{D42A27DB-BD31-4B8C-83A1-F6EECF244321}">
                <p14:modId xmlns:p14="http://schemas.microsoft.com/office/powerpoint/2010/main" val="4287233123"/>
              </p:ext>
            </p:extLst>
          </p:nvPr>
        </p:nvGraphicFramePr>
        <p:xfrm>
          <a:off x="684212" y="3848020"/>
          <a:ext cx="10555782" cy="2417313"/>
        </p:xfrm>
        <a:graphic>
          <a:graphicData uri="http://schemas.openxmlformats.org/drawingml/2006/table">
            <a:tbl>
              <a:tblPr firstRow="1" firstCol="1" bandRow="1">
                <a:tableStyleId>{7DF18680-E054-41AD-8BC1-D1AEF772440D}</a:tableStyleId>
              </a:tblPr>
              <a:tblGrid>
                <a:gridCol w="2427830">
                  <a:extLst>
                    <a:ext uri="{9D8B030D-6E8A-4147-A177-3AD203B41FA5}">
                      <a16:colId xmlns:a16="http://schemas.microsoft.com/office/drawing/2014/main" val="20000"/>
                    </a:ext>
                  </a:extLst>
                </a:gridCol>
                <a:gridCol w="8127952">
                  <a:extLst>
                    <a:ext uri="{9D8B030D-6E8A-4147-A177-3AD203B41FA5}">
                      <a16:colId xmlns:a16="http://schemas.microsoft.com/office/drawing/2014/main" val="20001"/>
                    </a:ext>
                  </a:extLst>
                </a:gridCol>
              </a:tblGrid>
              <a:tr h="438813">
                <a:tc>
                  <a:txBody>
                    <a:bodyPr/>
                    <a:lstStyle/>
                    <a:p>
                      <a:pPr indent="450215" algn="ctr">
                        <a:spcAft>
                          <a:spcPts val="0"/>
                        </a:spcAft>
                      </a:pPr>
                      <a:r>
                        <a:rPr lang="pt-BR" sz="1600" dirty="0">
                          <a:effectLst/>
                        </a:rPr>
                        <a:t>Fixo --&gt; Fixo</a:t>
                      </a:r>
                      <a:endParaRPr lang="pt-B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tc>
                <a:tc>
                  <a:txBody>
                    <a:bodyPr/>
                    <a:lstStyle/>
                    <a:p>
                      <a:pPr indent="450215" algn="ctr">
                        <a:spcAft>
                          <a:spcPts val="0"/>
                        </a:spcAft>
                      </a:pPr>
                      <a:r>
                        <a:rPr lang="pt-BR" sz="1600">
                          <a:effectLst/>
                        </a:rPr>
                        <a:t>Os dois terminais estão em uma mesma área local.</a:t>
                      </a:r>
                      <a:endParaRPr lang="pt-BR" sz="16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tc>
                <a:extLst>
                  <a:ext uri="{0D108BD9-81ED-4DB2-BD59-A6C34878D82A}">
                    <a16:rowId xmlns:a16="http://schemas.microsoft.com/office/drawing/2014/main" val="10000"/>
                  </a:ext>
                </a:extLst>
              </a:tr>
              <a:tr h="438813">
                <a:tc>
                  <a:txBody>
                    <a:bodyPr/>
                    <a:lstStyle/>
                    <a:p>
                      <a:pPr indent="450215" algn="ctr">
                        <a:spcAft>
                          <a:spcPts val="0"/>
                        </a:spcAft>
                      </a:pPr>
                      <a:r>
                        <a:rPr lang="pt-BR" sz="1600">
                          <a:effectLst/>
                        </a:rPr>
                        <a:t>Fixo --&gt; Celular</a:t>
                      </a:r>
                      <a:endParaRPr lang="pt-BR" sz="16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tc>
                <a:tc>
                  <a:txBody>
                    <a:bodyPr/>
                    <a:lstStyle/>
                    <a:p>
                      <a:pPr indent="450215" algn="ctr">
                        <a:spcAft>
                          <a:spcPts val="0"/>
                        </a:spcAft>
                      </a:pPr>
                      <a:r>
                        <a:rPr lang="pt-BR" sz="1600">
                          <a:effectLst/>
                        </a:rPr>
                        <a:t>O código nacional (DDD) do Fixo é o mesmo da área em que o Celular está registrado.</a:t>
                      </a:r>
                      <a:endParaRPr lang="pt-BR" sz="16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tc>
                <a:extLst>
                  <a:ext uri="{0D108BD9-81ED-4DB2-BD59-A6C34878D82A}">
                    <a16:rowId xmlns:a16="http://schemas.microsoft.com/office/drawing/2014/main" val="10001"/>
                  </a:ext>
                </a:extLst>
              </a:tr>
              <a:tr h="697785">
                <a:tc>
                  <a:txBody>
                    <a:bodyPr/>
                    <a:lstStyle/>
                    <a:p>
                      <a:pPr indent="450215" algn="ctr">
                        <a:spcAft>
                          <a:spcPts val="0"/>
                        </a:spcAft>
                      </a:pPr>
                      <a:r>
                        <a:rPr lang="pt-BR" sz="1600">
                          <a:effectLst/>
                        </a:rPr>
                        <a:t>Celular* --&gt; Fixo</a:t>
                      </a:r>
                      <a:endParaRPr lang="pt-BR" sz="16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tc>
                <a:tc>
                  <a:txBody>
                    <a:bodyPr/>
                    <a:lstStyle/>
                    <a:p>
                      <a:pPr indent="450215" algn="ctr">
                        <a:spcAft>
                          <a:spcPts val="0"/>
                        </a:spcAft>
                      </a:pPr>
                      <a:r>
                        <a:rPr lang="pt-BR" sz="1600" dirty="0">
                          <a:effectLst/>
                        </a:rPr>
                        <a:t>O código nacional (DDD) do Fixo é o mesmo da área em que o Celular está no momento em que faz a chamada.</a:t>
                      </a:r>
                      <a:endParaRPr lang="pt-B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tc>
                <a:extLst>
                  <a:ext uri="{0D108BD9-81ED-4DB2-BD59-A6C34878D82A}">
                    <a16:rowId xmlns:a16="http://schemas.microsoft.com/office/drawing/2014/main" val="10002"/>
                  </a:ext>
                </a:extLst>
              </a:tr>
              <a:tr h="697785">
                <a:tc>
                  <a:txBody>
                    <a:bodyPr/>
                    <a:lstStyle/>
                    <a:p>
                      <a:pPr indent="450215" algn="ctr">
                        <a:spcAft>
                          <a:spcPts val="0"/>
                        </a:spcAft>
                      </a:pPr>
                      <a:r>
                        <a:rPr lang="pt-BR" sz="1600">
                          <a:effectLst/>
                        </a:rPr>
                        <a:t>Celular* --&gt; Celular</a:t>
                      </a:r>
                      <a:endParaRPr lang="pt-BR" sz="16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tc>
                <a:tc>
                  <a:txBody>
                    <a:bodyPr/>
                    <a:lstStyle/>
                    <a:p>
                      <a:pPr indent="450215" algn="ctr">
                        <a:spcAft>
                          <a:spcPts val="0"/>
                        </a:spcAft>
                      </a:pPr>
                      <a:r>
                        <a:rPr lang="pt-BR" sz="1600" dirty="0">
                          <a:effectLst/>
                        </a:rPr>
                        <a:t>O celular que faz a chamada está na área de código nacional (DDD) em que o Celular chamado está registrado.</a:t>
                      </a:r>
                      <a:endParaRPr lang="pt-B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tc>
                <a:extLst>
                  <a:ext uri="{0D108BD9-81ED-4DB2-BD59-A6C34878D82A}">
                    <a16:rowId xmlns:a16="http://schemas.microsoft.com/office/drawing/2014/main" val="10003"/>
                  </a:ext>
                </a:extLst>
              </a:tr>
            </a:tbl>
          </a:graphicData>
        </a:graphic>
      </p:graphicFrame>
      <p:pic>
        <p:nvPicPr>
          <p:cNvPr id="6" name="Picture 2" descr="http://life.com.br/images/life/logolif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
        <p:nvSpPr>
          <p:cNvPr id="7" name="Seta para cima 6"/>
          <p:cNvSpPr/>
          <p:nvPr/>
        </p:nvSpPr>
        <p:spPr>
          <a:xfrm>
            <a:off x="9756581" y="146221"/>
            <a:ext cx="1943100" cy="1676400"/>
          </a:xfrm>
          <a:prstGeom prst="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3917415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p:cNvSpPr>
            <a:spLocks noGrp="1"/>
          </p:cNvSpPr>
          <p:nvPr>
            <p:ph type="title"/>
          </p:nvPr>
        </p:nvSpPr>
        <p:spPr>
          <a:xfrm>
            <a:off x="217174" y="222526"/>
            <a:ext cx="10209526" cy="1507067"/>
          </a:xfrm>
        </p:spPr>
        <p:txBody>
          <a:bodyPr/>
          <a:lstStyle/>
          <a:p>
            <a:r>
              <a:rPr lang="pt-BR" b="1" dirty="0"/>
              <a:t>CHAMADA LONGA DISTÂNCIA NACIONAL (LDN):</a:t>
            </a:r>
          </a:p>
        </p:txBody>
      </p:sp>
      <p:sp>
        <p:nvSpPr>
          <p:cNvPr id="3" name="Espaço Reservado para Conteúdo 2"/>
          <p:cNvSpPr>
            <a:spLocks noGrp="1"/>
          </p:cNvSpPr>
          <p:nvPr>
            <p:ph idx="1"/>
          </p:nvPr>
        </p:nvSpPr>
        <p:spPr>
          <a:xfrm>
            <a:off x="259209" y="734966"/>
            <a:ext cx="10996926" cy="2305317"/>
          </a:xfrm>
        </p:spPr>
        <p:txBody>
          <a:bodyPr>
            <a:noAutofit/>
          </a:bodyPr>
          <a:lstStyle/>
          <a:p>
            <a:pPr marL="0" indent="0">
              <a:buNone/>
            </a:pPr>
            <a:endParaRPr lang="pt-BR" b="1" dirty="0"/>
          </a:p>
          <a:p>
            <a:r>
              <a:rPr lang="pt-BR" sz="2800" dirty="0"/>
              <a:t>Um chamada longa distância é a chamada em que o terminal numérico de destino encontra-se em uma área de código nacional diferente do terminal numérico de origem;</a:t>
            </a:r>
            <a:endParaRPr lang="pt-BR" sz="2800" b="1" dirty="0"/>
          </a:p>
        </p:txBody>
      </p:sp>
      <p:graphicFrame>
        <p:nvGraphicFramePr>
          <p:cNvPr id="5" name="Tabela 4"/>
          <p:cNvGraphicFramePr>
            <a:graphicFrameLocks noGrp="1"/>
          </p:cNvGraphicFramePr>
          <p:nvPr>
            <p:extLst>
              <p:ext uri="{D42A27DB-BD31-4B8C-83A1-F6EECF244321}">
                <p14:modId xmlns:p14="http://schemas.microsoft.com/office/powerpoint/2010/main" val="1592601918"/>
              </p:ext>
            </p:extLst>
          </p:nvPr>
        </p:nvGraphicFramePr>
        <p:xfrm>
          <a:off x="259209" y="2771135"/>
          <a:ext cx="10954891" cy="1123842"/>
        </p:xfrm>
        <a:graphic>
          <a:graphicData uri="http://schemas.openxmlformats.org/drawingml/2006/table">
            <a:tbl>
              <a:tblPr firstRow="1" firstCol="1" bandRow="1">
                <a:tableStyleId>{7DF18680-E054-41AD-8BC1-D1AEF772440D}</a:tableStyleId>
              </a:tblPr>
              <a:tblGrid>
                <a:gridCol w="1848991">
                  <a:extLst>
                    <a:ext uri="{9D8B030D-6E8A-4147-A177-3AD203B41FA5}">
                      <a16:colId xmlns:a16="http://schemas.microsoft.com/office/drawing/2014/main" val="20000"/>
                    </a:ext>
                  </a:extLst>
                </a:gridCol>
                <a:gridCol w="1638300">
                  <a:extLst>
                    <a:ext uri="{9D8B030D-6E8A-4147-A177-3AD203B41FA5}">
                      <a16:colId xmlns:a16="http://schemas.microsoft.com/office/drawing/2014/main" val="20001"/>
                    </a:ext>
                  </a:extLst>
                </a:gridCol>
                <a:gridCol w="2686991">
                  <a:extLst>
                    <a:ext uri="{9D8B030D-6E8A-4147-A177-3AD203B41FA5}">
                      <a16:colId xmlns:a16="http://schemas.microsoft.com/office/drawing/2014/main" val="20002"/>
                    </a:ext>
                  </a:extLst>
                </a:gridCol>
                <a:gridCol w="4780609">
                  <a:extLst>
                    <a:ext uri="{9D8B030D-6E8A-4147-A177-3AD203B41FA5}">
                      <a16:colId xmlns:a16="http://schemas.microsoft.com/office/drawing/2014/main" val="20003"/>
                    </a:ext>
                  </a:extLst>
                </a:gridCol>
              </a:tblGrid>
              <a:tr h="540912">
                <a:tc>
                  <a:txBody>
                    <a:bodyPr/>
                    <a:lstStyle/>
                    <a:p>
                      <a:pPr indent="450215" algn="l"/>
                      <a:r>
                        <a:rPr lang="pt-BR" sz="1600" dirty="0">
                          <a:effectLst/>
                        </a:rPr>
                        <a:t>0</a:t>
                      </a:r>
                      <a:endParaRPr lang="pt-BR" sz="1600" dirty="0">
                        <a:effectLst/>
                        <a:latin typeface="Calibri" panose="020F0502020204030204" pitchFamily="34" charset="0"/>
                      </a:endParaRPr>
                    </a:p>
                  </a:txBody>
                  <a:tcPr marL="47625" marR="47625" marT="47625" marB="47625" anchor="ctr"/>
                </a:tc>
                <a:tc>
                  <a:txBody>
                    <a:bodyPr/>
                    <a:lstStyle/>
                    <a:p>
                      <a:pPr indent="450215" algn="l"/>
                      <a:r>
                        <a:rPr lang="pt-BR" sz="1600" dirty="0">
                          <a:effectLst/>
                        </a:rPr>
                        <a:t>N12+N11</a:t>
                      </a:r>
                      <a:endParaRPr lang="pt-BR" sz="1600" dirty="0">
                        <a:effectLst/>
                        <a:latin typeface="Calibri" panose="020F0502020204030204" pitchFamily="34" charset="0"/>
                      </a:endParaRPr>
                    </a:p>
                  </a:txBody>
                  <a:tcPr marL="47625" marR="47625" marT="47625" marB="47625" anchor="ctr"/>
                </a:tc>
                <a:tc>
                  <a:txBody>
                    <a:bodyPr/>
                    <a:lstStyle/>
                    <a:p>
                      <a:pPr indent="450215" algn="l"/>
                      <a:r>
                        <a:rPr lang="pt-BR" sz="1600" dirty="0">
                          <a:effectLst/>
                        </a:rPr>
                        <a:t>N10+N9</a:t>
                      </a:r>
                      <a:endParaRPr lang="pt-BR" sz="1600" dirty="0">
                        <a:effectLst/>
                        <a:latin typeface="Calibri" panose="020F0502020204030204" pitchFamily="34" charset="0"/>
                      </a:endParaRPr>
                    </a:p>
                  </a:txBody>
                  <a:tcPr marL="47625" marR="47625" marT="47625" marB="47625" anchor="ctr"/>
                </a:tc>
                <a:tc>
                  <a:txBody>
                    <a:bodyPr/>
                    <a:lstStyle/>
                    <a:p>
                      <a:pPr indent="450215" algn="l"/>
                      <a:r>
                        <a:rPr lang="pt-BR" sz="1600" dirty="0">
                          <a:effectLst/>
                        </a:rPr>
                        <a:t>N8+N7+N6+N5+N4+N3+N2+N1</a:t>
                      </a:r>
                      <a:endParaRPr lang="pt-BR" sz="1600" dirty="0">
                        <a:effectLst/>
                        <a:latin typeface="Calibri" panose="020F0502020204030204" pitchFamily="34" charset="0"/>
                      </a:endParaRPr>
                    </a:p>
                  </a:txBody>
                  <a:tcPr marL="47625" marR="47625" marT="47625" marB="47625" anchor="ctr"/>
                </a:tc>
                <a:extLst>
                  <a:ext uri="{0D108BD9-81ED-4DB2-BD59-A6C34878D82A}">
                    <a16:rowId xmlns:a16="http://schemas.microsoft.com/office/drawing/2014/main" val="10000"/>
                  </a:ext>
                </a:extLst>
              </a:tr>
              <a:tr h="540912">
                <a:tc>
                  <a:txBody>
                    <a:bodyPr/>
                    <a:lstStyle/>
                    <a:p>
                      <a:pPr indent="450215" algn="ctr"/>
                      <a:r>
                        <a:rPr lang="pt-BR" sz="1600" dirty="0">
                          <a:effectLst/>
                        </a:rPr>
                        <a:t>Prefixo</a:t>
                      </a:r>
                      <a:r>
                        <a:rPr lang="pt-BR" sz="1600" baseline="0" dirty="0">
                          <a:effectLst/>
                        </a:rPr>
                        <a:t> </a:t>
                      </a:r>
                      <a:r>
                        <a:rPr lang="pt-BR" sz="1600" dirty="0">
                          <a:effectLst/>
                        </a:rPr>
                        <a:t>Nacional</a:t>
                      </a:r>
                      <a:endParaRPr lang="pt-BR" sz="1600" dirty="0">
                        <a:effectLst/>
                        <a:latin typeface="Calibri" panose="020F0502020204030204" pitchFamily="34" charset="0"/>
                      </a:endParaRPr>
                    </a:p>
                  </a:txBody>
                  <a:tcPr marL="47625" marR="47625" marT="47625" marB="47625" anchor="ctr"/>
                </a:tc>
                <a:tc>
                  <a:txBody>
                    <a:bodyPr/>
                    <a:lstStyle/>
                    <a:p>
                      <a:pPr indent="450215" algn="l"/>
                      <a:r>
                        <a:rPr lang="pt-BR" sz="1600" dirty="0">
                          <a:effectLst/>
                        </a:rPr>
                        <a:t>CSP</a:t>
                      </a:r>
                      <a:endParaRPr lang="pt-BR" sz="1600" dirty="0">
                        <a:effectLst/>
                        <a:latin typeface="Calibri" panose="020F0502020204030204" pitchFamily="34" charset="0"/>
                      </a:endParaRPr>
                    </a:p>
                  </a:txBody>
                  <a:tcPr marL="47625" marR="47625" marT="47625" marB="47625" anchor="ctr"/>
                </a:tc>
                <a:tc>
                  <a:txBody>
                    <a:bodyPr/>
                    <a:lstStyle/>
                    <a:p>
                      <a:pPr indent="450215" algn="l"/>
                      <a:r>
                        <a:rPr lang="pt-BR" sz="1600" dirty="0">
                          <a:effectLst/>
                        </a:rPr>
                        <a:t>Código Nacional (DDD)</a:t>
                      </a:r>
                      <a:endParaRPr lang="pt-BR" sz="1600" dirty="0">
                        <a:effectLst/>
                        <a:latin typeface="Calibri" panose="020F0502020204030204" pitchFamily="34" charset="0"/>
                      </a:endParaRPr>
                    </a:p>
                  </a:txBody>
                  <a:tcPr marL="47625" marR="47625" marT="47625" marB="47625" anchor="ctr"/>
                </a:tc>
                <a:tc>
                  <a:txBody>
                    <a:bodyPr/>
                    <a:lstStyle/>
                    <a:p>
                      <a:pPr indent="450215" algn="l"/>
                      <a:r>
                        <a:rPr lang="pt-BR" sz="1600" dirty="0">
                          <a:effectLst/>
                        </a:rPr>
                        <a:t>número telefônico do assinante</a:t>
                      </a:r>
                      <a:endParaRPr lang="pt-BR" sz="1600" dirty="0">
                        <a:effectLst/>
                        <a:latin typeface="Calibri" panose="020F0502020204030204" pitchFamily="34" charset="0"/>
                      </a:endParaRPr>
                    </a:p>
                  </a:txBody>
                  <a:tcPr marL="47625" marR="47625" marT="47625" marB="47625" anchor="ctr"/>
                </a:tc>
                <a:extLst>
                  <a:ext uri="{0D108BD9-81ED-4DB2-BD59-A6C34878D82A}">
                    <a16:rowId xmlns:a16="http://schemas.microsoft.com/office/drawing/2014/main" val="10001"/>
                  </a:ext>
                </a:extLst>
              </a:tr>
            </a:tbl>
          </a:graphicData>
        </a:graphic>
      </p:graphicFrame>
      <p:graphicFrame>
        <p:nvGraphicFramePr>
          <p:cNvPr id="6" name="Tabela 5"/>
          <p:cNvGraphicFramePr>
            <a:graphicFrameLocks noGrp="1"/>
          </p:cNvGraphicFramePr>
          <p:nvPr>
            <p:extLst>
              <p:ext uri="{D42A27DB-BD31-4B8C-83A1-F6EECF244321}">
                <p14:modId xmlns:p14="http://schemas.microsoft.com/office/powerpoint/2010/main" val="3373187808"/>
              </p:ext>
            </p:extLst>
          </p:nvPr>
        </p:nvGraphicFramePr>
        <p:xfrm>
          <a:off x="301244" y="5061709"/>
          <a:ext cx="10954891" cy="1104286"/>
        </p:xfrm>
        <a:graphic>
          <a:graphicData uri="http://schemas.openxmlformats.org/drawingml/2006/table">
            <a:tbl>
              <a:tblPr firstRow="1" firstCol="1" bandRow="1">
                <a:tableStyleId>{7DF18680-E054-41AD-8BC1-D1AEF772440D}</a:tableStyleId>
              </a:tblPr>
              <a:tblGrid>
                <a:gridCol w="1633091">
                  <a:extLst>
                    <a:ext uri="{9D8B030D-6E8A-4147-A177-3AD203B41FA5}">
                      <a16:colId xmlns:a16="http://schemas.microsoft.com/office/drawing/2014/main" val="20000"/>
                    </a:ext>
                  </a:extLst>
                </a:gridCol>
                <a:gridCol w="2946400">
                  <a:extLst>
                    <a:ext uri="{9D8B030D-6E8A-4147-A177-3AD203B41FA5}">
                      <a16:colId xmlns:a16="http://schemas.microsoft.com/office/drawing/2014/main" val="20001"/>
                    </a:ext>
                  </a:extLst>
                </a:gridCol>
                <a:gridCol w="6375400">
                  <a:extLst>
                    <a:ext uri="{9D8B030D-6E8A-4147-A177-3AD203B41FA5}">
                      <a16:colId xmlns:a16="http://schemas.microsoft.com/office/drawing/2014/main" val="20002"/>
                    </a:ext>
                  </a:extLst>
                </a:gridCol>
              </a:tblGrid>
              <a:tr h="521356">
                <a:tc>
                  <a:txBody>
                    <a:bodyPr/>
                    <a:lstStyle/>
                    <a:p>
                      <a:pPr indent="450215" algn="l"/>
                      <a:r>
                        <a:rPr lang="pt-BR" sz="1600" dirty="0">
                          <a:effectLst/>
                        </a:rPr>
                        <a:t>0</a:t>
                      </a:r>
                      <a:endParaRPr lang="pt-BR" sz="1600" dirty="0">
                        <a:effectLst/>
                        <a:latin typeface="Calibri" panose="020F0502020204030204" pitchFamily="34" charset="0"/>
                      </a:endParaRPr>
                    </a:p>
                  </a:txBody>
                  <a:tcPr marL="47625" marR="47625" marT="47625" marB="47625" anchor="ctr"/>
                </a:tc>
                <a:tc>
                  <a:txBody>
                    <a:bodyPr/>
                    <a:lstStyle/>
                    <a:p>
                      <a:pPr indent="450215" algn="l"/>
                      <a:r>
                        <a:rPr lang="pt-BR" sz="1600" dirty="0">
                          <a:effectLst/>
                        </a:rPr>
                        <a:t>N10+N9</a:t>
                      </a:r>
                      <a:endParaRPr lang="pt-BR" sz="1600" dirty="0">
                        <a:effectLst/>
                        <a:latin typeface="Calibri" panose="020F0502020204030204" pitchFamily="34" charset="0"/>
                      </a:endParaRPr>
                    </a:p>
                  </a:txBody>
                  <a:tcPr marL="47625" marR="47625" marT="47625" marB="47625" anchor="ctr"/>
                </a:tc>
                <a:tc>
                  <a:txBody>
                    <a:bodyPr/>
                    <a:lstStyle/>
                    <a:p>
                      <a:pPr indent="450215" algn="l"/>
                      <a:r>
                        <a:rPr lang="pt-BR" sz="1600">
                          <a:effectLst/>
                        </a:rPr>
                        <a:t>N8+N7+N6+N5+N4+N3+N2+N1</a:t>
                      </a:r>
                      <a:endParaRPr lang="pt-BR" sz="1600">
                        <a:effectLst/>
                        <a:latin typeface="Calibri" panose="020F0502020204030204" pitchFamily="34" charset="0"/>
                      </a:endParaRPr>
                    </a:p>
                  </a:txBody>
                  <a:tcPr marL="47625" marR="47625" marT="47625" marB="47625" anchor="ctr"/>
                </a:tc>
                <a:extLst>
                  <a:ext uri="{0D108BD9-81ED-4DB2-BD59-A6C34878D82A}">
                    <a16:rowId xmlns:a16="http://schemas.microsoft.com/office/drawing/2014/main" val="10000"/>
                  </a:ext>
                </a:extLst>
              </a:tr>
              <a:tr h="540912">
                <a:tc>
                  <a:txBody>
                    <a:bodyPr/>
                    <a:lstStyle/>
                    <a:p>
                      <a:pPr indent="450215" algn="l"/>
                      <a:r>
                        <a:rPr lang="pt-BR" sz="1600">
                          <a:effectLst/>
                        </a:rPr>
                        <a:t>Prefixo Nacional</a:t>
                      </a:r>
                      <a:endParaRPr lang="pt-BR" sz="1600">
                        <a:effectLst/>
                        <a:latin typeface="Calibri" panose="020F0502020204030204" pitchFamily="34" charset="0"/>
                      </a:endParaRPr>
                    </a:p>
                  </a:txBody>
                  <a:tcPr marL="47625" marR="47625" marT="47625" marB="47625" anchor="ctr"/>
                </a:tc>
                <a:tc>
                  <a:txBody>
                    <a:bodyPr/>
                    <a:lstStyle/>
                    <a:p>
                      <a:pPr indent="450215" algn="l"/>
                      <a:r>
                        <a:rPr lang="pt-BR" sz="1600" dirty="0">
                          <a:effectLst/>
                        </a:rPr>
                        <a:t>Código Nacional (DDD)</a:t>
                      </a:r>
                      <a:endParaRPr lang="pt-BR" sz="1600" dirty="0">
                        <a:effectLst/>
                        <a:latin typeface="Calibri" panose="020F0502020204030204" pitchFamily="34" charset="0"/>
                      </a:endParaRPr>
                    </a:p>
                  </a:txBody>
                  <a:tcPr marL="47625" marR="47625" marT="47625" marB="47625" anchor="ctr"/>
                </a:tc>
                <a:tc>
                  <a:txBody>
                    <a:bodyPr/>
                    <a:lstStyle/>
                    <a:p>
                      <a:pPr indent="450215" algn="l"/>
                      <a:r>
                        <a:rPr lang="pt-BR" sz="1600" dirty="0">
                          <a:effectLst/>
                        </a:rPr>
                        <a:t>número telefônico do assinante</a:t>
                      </a:r>
                      <a:endParaRPr lang="pt-BR" sz="1600" dirty="0">
                        <a:effectLst/>
                        <a:latin typeface="Calibri" panose="020F0502020204030204" pitchFamily="34" charset="0"/>
                      </a:endParaRPr>
                    </a:p>
                  </a:txBody>
                  <a:tcPr marL="47625" marR="47625" marT="47625" marB="47625" anchor="ctr"/>
                </a:tc>
                <a:extLst>
                  <a:ext uri="{0D108BD9-81ED-4DB2-BD59-A6C34878D82A}">
                    <a16:rowId xmlns:a16="http://schemas.microsoft.com/office/drawing/2014/main" val="10001"/>
                  </a:ext>
                </a:extLst>
              </a:tr>
            </a:tbl>
          </a:graphicData>
        </a:graphic>
      </p:graphicFrame>
      <p:sp>
        <p:nvSpPr>
          <p:cNvPr id="7" name="Espaço Reservado para Conteúdo 2"/>
          <p:cNvSpPr txBox="1">
            <a:spLocks/>
          </p:cNvSpPr>
          <p:nvPr/>
        </p:nvSpPr>
        <p:spPr>
          <a:xfrm>
            <a:off x="217174" y="3384735"/>
            <a:ext cx="11835126" cy="2305317"/>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50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50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50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4pPr>
            <a:lvl5pPr marL="21145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9pPr>
          </a:lstStyle>
          <a:p>
            <a:r>
              <a:rPr lang="pt-BR" sz="2400" dirty="0">
                <a:solidFill>
                  <a:schemeClr val="tx1"/>
                </a:solidFill>
              </a:rPr>
              <a:t>Vale lembrar que no caso da LIFE não se utiliza os dois dígitos do CSP, resultando em:</a:t>
            </a:r>
            <a:endParaRPr lang="pt-BR" sz="2400" b="1" dirty="0">
              <a:solidFill>
                <a:schemeClr val="tx1"/>
              </a:solidFill>
            </a:endParaRPr>
          </a:p>
        </p:txBody>
      </p:sp>
      <p:pic>
        <p:nvPicPr>
          <p:cNvPr id="8" name="Picture 2" descr="http://life.com.br/images/life/logolif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
        <p:nvSpPr>
          <p:cNvPr id="10" name="Seta para cima 9"/>
          <p:cNvSpPr/>
          <p:nvPr/>
        </p:nvSpPr>
        <p:spPr>
          <a:xfrm>
            <a:off x="9550400" y="228600"/>
            <a:ext cx="1943100" cy="1676400"/>
          </a:xfrm>
          <a:prstGeom prst="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3642358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p:cNvSpPr>
            <a:spLocks noGrp="1"/>
          </p:cNvSpPr>
          <p:nvPr>
            <p:ph type="title"/>
          </p:nvPr>
        </p:nvSpPr>
        <p:spPr>
          <a:xfrm>
            <a:off x="217174" y="222526"/>
            <a:ext cx="10209526" cy="1507067"/>
          </a:xfrm>
        </p:spPr>
        <p:txBody>
          <a:bodyPr/>
          <a:lstStyle/>
          <a:p>
            <a:r>
              <a:rPr lang="pt-BR" b="1" dirty="0"/>
              <a:t>CHAMADA LONGA DISTÂNCIA INTERNACIONAL (LDI):</a:t>
            </a:r>
          </a:p>
        </p:txBody>
      </p:sp>
      <p:sp>
        <p:nvSpPr>
          <p:cNvPr id="3" name="Espaço Reservado para Conteúdo 2"/>
          <p:cNvSpPr>
            <a:spLocks noGrp="1"/>
          </p:cNvSpPr>
          <p:nvPr>
            <p:ph idx="1"/>
          </p:nvPr>
        </p:nvSpPr>
        <p:spPr>
          <a:xfrm>
            <a:off x="330859" y="1281119"/>
            <a:ext cx="10996926" cy="4559120"/>
          </a:xfrm>
        </p:spPr>
        <p:txBody>
          <a:bodyPr/>
          <a:lstStyle/>
          <a:p>
            <a:pPr marL="0" indent="0">
              <a:buNone/>
            </a:pPr>
            <a:endParaRPr lang="pt-BR" sz="3200" b="1" dirty="0"/>
          </a:p>
          <a:p>
            <a:pPr marL="0" indent="0">
              <a:buNone/>
            </a:pPr>
            <a:endParaRPr lang="pt-BR" sz="3200" b="1" dirty="0"/>
          </a:p>
          <a:p>
            <a:pPr marL="0" indent="0">
              <a:buNone/>
            </a:pPr>
            <a:endParaRPr lang="pt-BR" sz="3200" b="1" dirty="0"/>
          </a:p>
          <a:p>
            <a:pPr marL="0" indent="0">
              <a:buNone/>
            </a:pPr>
            <a:endParaRPr lang="pt-BR" sz="3200" b="1" dirty="0"/>
          </a:p>
          <a:p>
            <a:pPr marL="0" indent="0">
              <a:buNone/>
            </a:pPr>
            <a:r>
              <a:rPr lang="pt-BR" sz="3200" b="1" dirty="0"/>
              <a:t>LIFE:</a:t>
            </a:r>
          </a:p>
          <a:p>
            <a:pPr marL="0" indent="0">
              <a:buNone/>
            </a:pPr>
            <a:endParaRPr lang="pt-BR" b="1" dirty="0"/>
          </a:p>
          <a:p>
            <a:pPr marL="0" indent="0">
              <a:buNone/>
            </a:pPr>
            <a:endParaRPr lang="pt-BR" b="1" dirty="0"/>
          </a:p>
        </p:txBody>
      </p:sp>
      <p:graphicFrame>
        <p:nvGraphicFramePr>
          <p:cNvPr id="4" name="Tabela 3"/>
          <p:cNvGraphicFramePr>
            <a:graphicFrameLocks noGrp="1"/>
          </p:cNvGraphicFramePr>
          <p:nvPr>
            <p:extLst>
              <p:ext uri="{D42A27DB-BD31-4B8C-83A1-F6EECF244321}">
                <p14:modId xmlns:p14="http://schemas.microsoft.com/office/powerpoint/2010/main" val="3015077346"/>
              </p:ext>
            </p:extLst>
          </p:nvPr>
        </p:nvGraphicFramePr>
        <p:xfrm>
          <a:off x="439513" y="2150467"/>
          <a:ext cx="11282587" cy="718152"/>
        </p:xfrm>
        <a:graphic>
          <a:graphicData uri="http://schemas.openxmlformats.org/drawingml/2006/table">
            <a:tbl>
              <a:tblPr firstRow="1" firstCol="1" bandRow="1">
                <a:tableStyleId>{7DF18680-E054-41AD-8BC1-D1AEF772440D}</a:tableStyleId>
              </a:tblPr>
              <a:tblGrid>
                <a:gridCol w="886672">
                  <a:extLst>
                    <a:ext uri="{9D8B030D-6E8A-4147-A177-3AD203B41FA5}">
                      <a16:colId xmlns:a16="http://schemas.microsoft.com/office/drawing/2014/main" val="20000"/>
                    </a:ext>
                  </a:extLst>
                </a:gridCol>
                <a:gridCol w="1112214">
                  <a:extLst>
                    <a:ext uri="{9D8B030D-6E8A-4147-A177-3AD203B41FA5}">
                      <a16:colId xmlns:a16="http://schemas.microsoft.com/office/drawing/2014/main" val="20001"/>
                    </a:ext>
                  </a:extLst>
                </a:gridCol>
                <a:gridCol w="2288497">
                  <a:extLst>
                    <a:ext uri="{9D8B030D-6E8A-4147-A177-3AD203B41FA5}">
                      <a16:colId xmlns:a16="http://schemas.microsoft.com/office/drawing/2014/main" val="20002"/>
                    </a:ext>
                  </a:extLst>
                </a:gridCol>
                <a:gridCol w="3497602">
                  <a:extLst>
                    <a:ext uri="{9D8B030D-6E8A-4147-A177-3AD203B41FA5}">
                      <a16:colId xmlns:a16="http://schemas.microsoft.com/office/drawing/2014/main" val="20003"/>
                    </a:ext>
                  </a:extLst>
                </a:gridCol>
                <a:gridCol w="3497602">
                  <a:extLst>
                    <a:ext uri="{9D8B030D-6E8A-4147-A177-3AD203B41FA5}">
                      <a16:colId xmlns:a16="http://schemas.microsoft.com/office/drawing/2014/main" val="20004"/>
                    </a:ext>
                  </a:extLst>
                </a:gridCol>
              </a:tblGrid>
              <a:tr h="718152">
                <a:tc>
                  <a:txBody>
                    <a:bodyPr/>
                    <a:lstStyle/>
                    <a:p>
                      <a:pPr indent="450215" algn="l"/>
                      <a:r>
                        <a:rPr lang="pt-BR" sz="1800" dirty="0">
                          <a:effectLst/>
                        </a:rPr>
                        <a:t>00</a:t>
                      </a:r>
                      <a:endParaRPr lang="pt-BR" sz="1800" dirty="0">
                        <a:effectLst/>
                        <a:latin typeface="Calibri" panose="020F0502020204030204" pitchFamily="34" charset="0"/>
                      </a:endParaRPr>
                    </a:p>
                  </a:txBody>
                  <a:tcPr marL="47625" marR="47625" marT="47625" marB="47625" anchor="ctr"/>
                </a:tc>
                <a:tc>
                  <a:txBody>
                    <a:bodyPr/>
                    <a:lstStyle/>
                    <a:p>
                      <a:pPr indent="450215" algn="l"/>
                      <a:r>
                        <a:rPr lang="pt-BR" sz="1800" dirty="0">
                          <a:effectLst/>
                        </a:rPr>
                        <a:t>CSP</a:t>
                      </a:r>
                      <a:endParaRPr lang="pt-BR" sz="1800" dirty="0">
                        <a:effectLst/>
                        <a:latin typeface="Calibri" panose="020F0502020204030204" pitchFamily="34" charset="0"/>
                      </a:endParaRPr>
                    </a:p>
                  </a:txBody>
                  <a:tcPr marL="47625" marR="47625" marT="47625" marB="47625" anchor="ctr"/>
                </a:tc>
                <a:tc>
                  <a:txBody>
                    <a:bodyPr/>
                    <a:lstStyle/>
                    <a:p>
                      <a:pPr indent="450215" algn="l"/>
                      <a:r>
                        <a:rPr lang="pt-BR" sz="1800" dirty="0">
                          <a:effectLst/>
                        </a:rPr>
                        <a:t>Código do país</a:t>
                      </a:r>
                      <a:endParaRPr lang="pt-BR" sz="1800" dirty="0">
                        <a:effectLst/>
                        <a:latin typeface="Calibri" panose="020F0502020204030204" pitchFamily="34" charset="0"/>
                      </a:endParaRPr>
                    </a:p>
                  </a:txBody>
                  <a:tcPr marL="47625" marR="47625" marT="47625" marB="47625" anchor="ctr"/>
                </a:tc>
                <a:tc>
                  <a:txBody>
                    <a:bodyPr/>
                    <a:lstStyle/>
                    <a:p>
                      <a:pPr indent="450215" algn="l"/>
                      <a:r>
                        <a:rPr lang="pt-BR" sz="1800" dirty="0">
                          <a:effectLst/>
                        </a:rPr>
                        <a:t>código de área (se existir)</a:t>
                      </a:r>
                      <a:endParaRPr lang="pt-BR" sz="1800" dirty="0">
                        <a:effectLst/>
                        <a:latin typeface="Calibri" panose="020F0502020204030204" pitchFamily="34" charset="0"/>
                      </a:endParaRPr>
                    </a:p>
                  </a:txBody>
                  <a:tcPr marL="47625" marR="47625" marT="47625" marB="47625" anchor="ctr"/>
                </a:tc>
                <a:tc>
                  <a:txBody>
                    <a:bodyPr/>
                    <a:lstStyle/>
                    <a:p>
                      <a:pPr indent="450215" algn="l"/>
                      <a:r>
                        <a:rPr lang="pt-BR" sz="1800" dirty="0">
                          <a:effectLst/>
                        </a:rPr>
                        <a:t>número do telefone</a:t>
                      </a:r>
                      <a:endParaRPr lang="pt-BR" sz="1800" dirty="0">
                        <a:effectLst/>
                        <a:latin typeface="Calibri" panose="020F0502020204030204" pitchFamily="34" charset="0"/>
                      </a:endParaRPr>
                    </a:p>
                  </a:txBody>
                  <a:tcPr marL="47625" marR="47625" marT="47625" marB="47625" anchor="ctr"/>
                </a:tc>
                <a:extLst>
                  <a:ext uri="{0D108BD9-81ED-4DB2-BD59-A6C34878D82A}">
                    <a16:rowId xmlns:a16="http://schemas.microsoft.com/office/drawing/2014/main" val="10000"/>
                  </a:ext>
                </a:extLst>
              </a:tr>
            </a:tbl>
          </a:graphicData>
        </a:graphic>
      </p:graphicFrame>
      <p:graphicFrame>
        <p:nvGraphicFramePr>
          <p:cNvPr id="8" name="Tabela 7"/>
          <p:cNvGraphicFramePr>
            <a:graphicFrameLocks noGrp="1"/>
          </p:cNvGraphicFramePr>
          <p:nvPr>
            <p:extLst>
              <p:ext uri="{D42A27DB-BD31-4B8C-83A1-F6EECF244321}">
                <p14:modId xmlns:p14="http://schemas.microsoft.com/office/powerpoint/2010/main" val="1852547287"/>
              </p:ext>
            </p:extLst>
          </p:nvPr>
        </p:nvGraphicFramePr>
        <p:xfrm>
          <a:off x="330859" y="4583370"/>
          <a:ext cx="11391241" cy="718152"/>
        </p:xfrm>
        <a:graphic>
          <a:graphicData uri="http://schemas.openxmlformats.org/drawingml/2006/table">
            <a:tbl>
              <a:tblPr firstRow="1" firstCol="1" bandRow="1">
                <a:tableStyleId>{7DF18680-E054-41AD-8BC1-D1AEF772440D}</a:tableStyleId>
              </a:tblPr>
              <a:tblGrid>
                <a:gridCol w="976392">
                  <a:extLst>
                    <a:ext uri="{9D8B030D-6E8A-4147-A177-3AD203B41FA5}">
                      <a16:colId xmlns:a16="http://schemas.microsoft.com/office/drawing/2014/main" val="20000"/>
                    </a:ext>
                  </a:extLst>
                </a:gridCol>
                <a:gridCol w="2711823">
                  <a:extLst>
                    <a:ext uri="{9D8B030D-6E8A-4147-A177-3AD203B41FA5}">
                      <a16:colId xmlns:a16="http://schemas.microsoft.com/office/drawing/2014/main" val="20001"/>
                    </a:ext>
                  </a:extLst>
                </a:gridCol>
                <a:gridCol w="3851513">
                  <a:extLst>
                    <a:ext uri="{9D8B030D-6E8A-4147-A177-3AD203B41FA5}">
                      <a16:colId xmlns:a16="http://schemas.microsoft.com/office/drawing/2014/main" val="20002"/>
                    </a:ext>
                  </a:extLst>
                </a:gridCol>
                <a:gridCol w="3851513">
                  <a:extLst>
                    <a:ext uri="{9D8B030D-6E8A-4147-A177-3AD203B41FA5}">
                      <a16:colId xmlns:a16="http://schemas.microsoft.com/office/drawing/2014/main" val="20003"/>
                    </a:ext>
                  </a:extLst>
                </a:gridCol>
              </a:tblGrid>
              <a:tr h="718152">
                <a:tc>
                  <a:txBody>
                    <a:bodyPr/>
                    <a:lstStyle/>
                    <a:p>
                      <a:pPr indent="450215" algn="l"/>
                      <a:r>
                        <a:rPr lang="pt-BR" sz="1800" dirty="0">
                          <a:effectLst/>
                        </a:rPr>
                        <a:t>00</a:t>
                      </a:r>
                      <a:endParaRPr lang="pt-BR" sz="1800" dirty="0">
                        <a:effectLst/>
                        <a:latin typeface="Calibri" panose="020F0502020204030204" pitchFamily="34" charset="0"/>
                      </a:endParaRPr>
                    </a:p>
                  </a:txBody>
                  <a:tcPr marL="47625" marR="47625" marT="47625" marB="47625" anchor="ctr"/>
                </a:tc>
                <a:tc>
                  <a:txBody>
                    <a:bodyPr/>
                    <a:lstStyle/>
                    <a:p>
                      <a:pPr indent="450215" algn="l"/>
                      <a:r>
                        <a:rPr lang="pt-BR" sz="1800" dirty="0">
                          <a:effectLst/>
                        </a:rPr>
                        <a:t>Código do país</a:t>
                      </a:r>
                      <a:endParaRPr lang="pt-BR" sz="1800" dirty="0">
                        <a:effectLst/>
                        <a:latin typeface="Calibri" panose="020F0502020204030204" pitchFamily="34" charset="0"/>
                      </a:endParaRPr>
                    </a:p>
                  </a:txBody>
                  <a:tcPr marL="47625" marR="47625" marT="47625" marB="47625" anchor="ctr"/>
                </a:tc>
                <a:tc>
                  <a:txBody>
                    <a:bodyPr/>
                    <a:lstStyle/>
                    <a:p>
                      <a:pPr indent="450215" algn="l"/>
                      <a:r>
                        <a:rPr lang="pt-BR" sz="1800" dirty="0">
                          <a:effectLst/>
                        </a:rPr>
                        <a:t>código de área (se existir)</a:t>
                      </a:r>
                      <a:endParaRPr lang="pt-BR" sz="1800" dirty="0">
                        <a:effectLst/>
                        <a:latin typeface="Calibri" panose="020F0502020204030204" pitchFamily="34" charset="0"/>
                      </a:endParaRPr>
                    </a:p>
                  </a:txBody>
                  <a:tcPr marL="47625" marR="47625" marT="47625" marB="47625" anchor="ctr"/>
                </a:tc>
                <a:tc>
                  <a:txBody>
                    <a:bodyPr/>
                    <a:lstStyle/>
                    <a:p>
                      <a:pPr indent="450215" algn="l"/>
                      <a:r>
                        <a:rPr lang="pt-BR" sz="1800" dirty="0">
                          <a:effectLst/>
                        </a:rPr>
                        <a:t>número do telefone</a:t>
                      </a:r>
                      <a:endParaRPr lang="pt-BR" sz="1800" dirty="0">
                        <a:effectLst/>
                        <a:latin typeface="Calibri" panose="020F0502020204030204" pitchFamily="34" charset="0"/>
                      </a:endParaRPr>
                    </a:p>
                  </a:txBody>
                  <a:tcPr marL="47625" marR="47625" marT="47625" marB="47625" anchor="ctr"/>
                </a:tc>
                <a:extLst>
                  <a:ext uri="{0D108BD9-81ED-4DB2-BD59-A6C34878D82A}">
                    <a16:rowId xmlns:a16="http://schemas.microsoft.com/office/drawing/2014/main" val="10000"/>
                  </a:ext>
                </a:extLst>
              </a:tr>
            </a:tbl>
          </a:graphicData>
        </a:graphic>
      </p:graphicFrame>
      <p:pic>
        <p:nvPicPr>
          <p:cNvPr id="7" name="Picture 2" descr="http://life.com.br/images/life/logolif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
        <p:nvSpPr>
          <p:cNvPr id="9" name="Seta para cima 8"/>
          <p:cNvSpPr/>
          <p:nvPr/>
        </p:nvSpPr>
        <p:spPr>
          <a:xfrm>
            <a:off x="9550400" y="228600"/>
            <a:ext cx="1943100" cy="1676400"/>
          </a:xfrm>
          <a:prstGeom prst="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1905777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ela 8"/>
          <p:cNvGraphicFramePr>
            <a:graphicFrameLocks noGrp="1"/>
          </p:cNvGraphicFramePr>
          <p:nvPr>
            <p:extLst>
              <p:ext uri="{D42A27DB-BD31-4B8C-83A1-F6EECF244321}">
                <p14:modId xmlns:p14="http://schemas.microsoft.com/office/powerpoint/2010/main" val="53371445"/>
              </p:ext>
            </p:extLst>
          </p:nvPr>
        </p:nvGraphicFramePr>
        <p:xfrm>
          <a:off x="303212" y="1328780"/>
          <a:ext cx="11377926" cy="922020"/>
        </p:xfrm>
        <a:graphic>
          <a:graphicData uri="http://schemas.openxmlformats.org/drawingml/2006/table">
            <a:tbl>
              <a:tblPr firstRow="1" firstCol="1" bandRow="1">
                <a:tableStyleId>{7DF18680-E054-41AD-8BC1-D1AEF772440D}</a:tableStyleId>
              </a:tblPr>
              <a:tblGrid>
                <a:gridCol w="3299599">
                  <a:extLst>
                    <a:ext uri="{9D8B030D-6E8A-4147-A177-3AD203B41FA5}">
                      <a16:colId xmlns:a16="http://schemas.microsoft.com/office/drawing/2014/main" val="20000"/>
                    </a:ext>
                  </a:extLst>
                </a:gridCol>
                <a:gridCol w="3754715">
                  <a:extLst>
                    <a:ext uri="{9D8B030D-6E8A-4147-A177-3AD203B41FA5}">
                      <a16:colId xmlns:a16="http://schemas.microsoft.com/office/drawing/2014/main" val="20001"/>
                    </a:ext>
                  </a:extLst>
                </a:gridCol>
                <a:gridCol w="4323612">
                  <a:extLst>
                    <a:ext uri="{9D8B030D-6E8A-4147-A177-3AD203B41FA5}">
                      <a16:colId xmlns:a16="http://schemas.microsoft.com/office/drawing/2014/main" val="20002"/>
                    </a:ext>
                  </a:extLst>
                </a:gridCol>
              </a:tblGrid>
              <a:tr h="0">
                <a:tc>
                  <a:txBody>
                    <a:bodyPr/>
                    <a:lstStyle/>
                    <a:p>
                      <a:pPr indent="450215" algn="ctr"/>
                      <a:r>
                        <a:rPr lang="pt-BR" sz="1600" dirty="0">
                          <a:effectLst/>
                        </a:rPr>
                        <a:t>90</a:t>
                      </a:r>
                      <a:endParaRPr lang="pt-BR" sz="1600" dirty="0">
                        <a:effectLst/>
                        <a:latin typeface="Calibri" panose="020F0502020204030204" pitchFamily="34" charset="0"/>
                      </a:endParaRPr>
                    </a:p>
                  </a:txBody>
                  <a:tcPr marL="47625" marR="47625" marT="47625" marB="47625" anchor="ctr"/>
                </a:tc>
                <a:tc>
                  <a:txBody>
                    <a:bodyPr/>
                    <a:lstStyle/>
                    <a:p>
                      <a:pPr indent="450215" algn="ctr"/>
                      <a:r>
                        <a:rPr lang="pt-BR" sz="1600" dirty="0">
                          <a:effectLst/>
                        </a:rPr>
                        <a:t>90</a:t>
                      </a:r>
                      <a:endParaRPr lang="pt-BR" sz="1600" dirty="0">
                        <a:effectLst/>
                        <a:latin typeface="Calibri" panose="020F0502020204030204" pitchFamily="34" charset="0"/>
                      </a:endParaRPr>
                    </a:p>
                  </a:txBody>
                  <a:tcPr marL="47625" marR="47625" marT="47625" marB="47625" anchor="ctr"/>
                </a:tc>
                <a:tc>
                  <a:txBody>
                    <a:bodyPr/>
                    <a:lstStyle/>
                    <a:p>
                      <a:pPr indent="450215" algn="ctr"/>
                      <a:r>
                        <a:rPr lang="pt-BR" sz="1600">
                          <a:effectLst/>
                        </a:rPr>
                        <a:t>N8+N7+N6+N5+N4+N3+N2+N1</a:t>
                      </a:r>
                      <a:endParaRPr lang="pt-BR" sz="1600">
                        <a:effectLst/>
                        <a:latin typeface="Calibri" panose="020F0502020204030204" pitchFamily="34" charset="0"/>
                      </a:endParaRPr>
                    </a:p>
                  </a:txBody>
                  <a:tcPr marL="47625" marR="47625" marT="47625" marB="47625" anchor="ctr"/>
                </a:tc>
                <a:extLst>
                  <a:ext uri="{0D108BD9-81ED-4DB2-BD59-A6C34878D82A}">
                    <a16:rowId xmlns:a16="http://schemas.microsoft.com/office/drawing/2014/main" val="10000"/>
                  </a:ext>
                </a:extLst>
              </a:tr>
              <a:tr h="0">
                <a:tc>
                  <a:txBody>
                    <a:bodyPr/>
                    <a:lstStyle/>
                    <a:p>
                      <a:pPr indent="450215" algn="ctr"/>
                      <a:r>
                        <a:rPr lang="pt-BR" sz="1600">
                          <a:effectLst/>
                        </a:rPr>
                        <a:t>Prefixo chamada a cobrar</a:t>
                      </a:r>
                      <a:endParaRPr lang="pt-BR" sz="1600">
                        <a:effectLst/>
                        <a:latin typeface="Calibri" panose="020F0502020204030204" pitchFamily="34" charset="0"/>
                      </a:endParaRPr>
                    </a:p>
                  </a:txBody>
                  <a:tcPr marL="47625" marR="47625" marT="47625" marB="47625" anchor="ctr"/>
                </a:tc>
                <a:tc>
                  <a:txBody>
                    <a:bodyPr/>
                    <a:lstStyle/>
                    <a:p>
                      <a:pPr indent="450215" algn="ctr"/>
                      <a:r>
                        <a:rPr lang="pt-BR" sz="1600" dirty="0">
                          <a:effectLst/>
                        </a:rPr>
                        <a:t>Código destinado a identificar chamada local a cobrar</a:t>
                      </a:r>
                      <a:endParaRPr lang="pt-BR" sz="1600" dirty="0">
                        <a:effectLst/>
                        <a:latin typeface="Calibri" panose="020F0502020204030204" pitchFamily="34" charset="0"/>
                      </a:endParaRPr>
                    </a:p>
                  </a:txBody>
                  <a:tcPr marL="47625" marR="47625" marT="47625" marB="47625" anchor="ctr"/>
                </a:tc>
                <a:tc>
                  <a:txBody>
                    <a:bodyPr/>
                    <a:lstStyle/>
                    <a:p>
                      <a:pPr indent="450215" algn="ctr"/>
                      <a:r>
                        <a:rPr lang="pt-BR" sz="1600" dirty="0">
                          <a:effectLst/>
                        </a:rPr>
                        <a:t>número telefônico do assinante</a:t>
                      </a:r>
                      <a:endParaRPr lang="pt-BR" sz="1600" dirty="0">
                        <a:effectLst/>
                        <a:latin typeface="Calibri" panose="020F0502020204030204" pitchFamily="34" charset="0"/>
                      </a:endParaRPr>
                    </a:p>
                  </a:txBody>
                  <a:tcPr marL="47625" marR="47625" marT="47625" marB="47625" anchor="ctr"/>
                </a:tc>
                <a:extLst>
                  <a:ext uri="{0D108BD9-81ED-4DB2-BD59-A6C34878D82A}">
                    <a16:rowId xmlns:a16="http://schemas.microsoft.com/office/drawing/2014/main" val="10001"/>
                  </a:ext>
                </a:extLst>
              </a:tr>
            </a:tbl>
          </a:graphicData>
        </a:graphic>
      </p:graphicFrame>
      <p:graphicFrame>
        <p:nvGraphicFramePr>
          <p:cNvPr id="10" name="Tabela 9"/>
          <p:cNvGraphicFramePr>
            <a:graphicFrameLocks noGrp="1"/>
          </p:cNvGraphicFramePr>
          <p:nvPr>
            <p:extLst>
              <p:ext uri="{D42A27DB-BD31-4B8C-83A1-F6EECF244321}">
                <p14:modId xmlns:p14="http://schemas.microsoft.com/office/powerpoint/2010/main" val="2506010268"/>
              </p:ext>
            </p:extLst>
          </p:nvPr>
        </p:nvGraphicFramePr>
        <p:xfrm>
          <a:off x="303212" y="2870987"/>
          <a:ext cx="11377927" cy="922020"/>
        </p:xfrm>
        <a:graphic>
          <a:graphicData uri="http://schemas.openxmlformats.org/drawingml/2006/table">
            <a:tbl>
              <a:tblPr firstRow="1" firstCol="1" bandRow="1">
                <a:tableStyleId>{7DF18680-E054-41AD-8BC1-D1AEF772440D}</a:tableStyleId>
              </a:tblPr>
              <a:tblGrid>
                <a:gridCol w="2841293">
                  <a:extLst>
                    <a:ext uri="{9D8B030D-6E8A-4147-A177-3AD203B41FA5}">
                      <a16:colId xmlns:a16="http://schemas.microsoft.com/office/drawing/2014/main" val="20000"/>
                    </a:ext>
                  </a:extLst>
                </a:gridCol>
                <a:gridCol w="1561057">
                  <a:extLst>
                    <a:ext uri="{9D8B030D-6E8A-4147-A177-3AD203B41FA5}">
                      <a16:colId xmlns:a16="http://schemas.microsoft.com/office/drawing/2014/main" val="20001"/>
                    </a:ext>
                  </a:extLst>
                </a:gridCol>
                <a:gridCol w="2982508">
                  <a:extLst>
                    <a:ext uri="{9D8B030D-6E8A-4147-A177-3AD203B41FA5}">
                      <a16:colId xmlns:a16="http://schemas.microsoft.com/office/drawing/2014/main" val="20002"/>
                    </a:ext>
                  </a:extLst>
                </a:gridCol>
                <a:gridCol w="3993069">
                  <a:extLst>
                    <a:ext uri="{9D8B030D-6E8A-4147-A177-3AD203B41FA5}">
                      <a16:colId xmlns:a16="http://schemas.microsoft.com/office/drawing/2014/main" val="20003"/>
                    </a:ext>
                  </a:extLst>
                </a:gridCol>
              </a:tblGrid>
              <a:tr h="270219">
                <a:tc>
                  <a:txBody>
                    <a:bodyPr/>
                    <a:lstStyle/>
                    <a:p>
                      <a:pPr indent="450215" algn="ctr"/>
                      <a:r>
                        <a:rPr lang="pt-BR" sz="1600" dirty="0">
                          <a:effectLst/>
                        </a:rPr>
                        <a:t>90</a:t>
                      </a:r>
                      <a:endParaRPr lang="pt-BR" sz="1600" dirty="0">
                        <a:effectLst/>
                        <a:latin typeface="Calibri" panose="020F0502020204030204" pitchFamily="34" charset="0"/>
                      </a:endParaRPr>
                    </a:p>
                  </a:txBody>
                  <a:tcPr marL="47625" marR="47625" marT="47625" marB="47625" anchor="ctr"/>
                </a:tc>
                <a:tc>
                  <a:txBody>
                    <a:bodyPr/>
                    <a:lstStyle/>
                    <a:p>
                      <a:pPr indent="450215" algn="ctr"/>
                      <a:r>
                        <a:rPr lang="pt-BR" sz="1600" dirty="0">
                          <a:effectLst/>
                        </a:rPr>
                        <a:t>N12+N11</a:t>
                      </a:r>
                      <a:endParaRPr lang="pt-BR" sz="1600" dirty="0">
                        <a:effectLst/>
                        <a:latin typeface="Calibri" panose="020F0502020204030204" pitchFamily="34" charset="0"/>
                      </a:endParaRPr>
                    </a:p>
                  </a:txBody>
                  <a:tcPr marL="47625" marR="47625" marT="47625" marB="47625" anchor="ctr"/>
                </a:tc>
                <a:tc>
                  <a:txBody>
                    <a:bodyPr/>
                    <a:lstStyle/>
                    <a:p>
                      <a:pPr indent="450215" algn="ctr"/>
                      <a:r>
                        <a:rPr lang="pt-BR" sz="1600" dirty="0">
                          <a:effectLst/>
                        </a:rPr>
                        <a:t>N10+N9</a:t>
                      </a:r>
                      <a:endParaRPr lang="pt-BR" sz="1600" dirty="0">
                        <a:effectLst/>
                        <a:latin typeface="Calibri" panose="020F0502020204030204" pitchFamily="34" charset="0"/>
                      </a:endParaRPr>
                    </a:p>
                  </a:txBody>
                  <a:tcPr marL="47625" marR="47625" marT="47625" marB="47625" anchor="ctr"/>
                </a:tc>
                <a:tc>
                  <a:txBody>
                    <a:bodyPr/>
                    <a:lstStyle/>
                    <a:p>
                      <a:pPr indent="450215" algn="ctr"/>
                      <a:r>
                        <a:rPr lang="pt-BR" sz="1600">
                          <a:effectLst/>
                        </a:rPr>
                        <a:t>N8+N7+N6+N5+N4+N3+N2+N1</a:t>
                      </a:r>
                      <a:endParaRPr lang="pt-BR" sz="1600">
                        <a:effectLst/>
                        <a:latin typeface="Calibri" panose="020F0502020204030204" pitchFamily="34" charset="0"/>
                      </a:endParaRPr>
                    </a:p>
                  </a:txBody>
                  <a:tcPr marL="47625" marR="47625" marT="47625" marB="47625" anchor="ctr"/>
                </a:tc>
                <a:extLst>
                  <a:ext uri="{0D108BD9-81ED-4DB2-BD59-A6C34878D82A}">
                    <a16:rowId xmlns:a16="http://schemas.microsoft.com/office/drawing/2014/main" val="10000"/>
                  </a:ext>
                </a:extLst>
              </a:tr>
              <a:tr h="545617">
                <a:tc>
                  <a:txBody>
                    <a:bodyPr/>
                    <a:lstStyle/>
                    <a:p>
                      <a:pPr indent="450215" algn="ctr"/>
                      <a:r>
                        <a:rPr lang="pt-BR" sz="1600" dirty="0">
                          <a:effectLst/>
                        </a:rPr>
                        <a:t>Prefixo chamada a cobrar</a:t>
                      </a:r>
                      <a:endParaRPr lang="pt-BR" sz="1600" dirty="0">
                        <a:effectLst/>
                        <a:latin typeface="Calibri" panose="020F0502020204030204" pitchFamily="34" charset="0"/>
                      </a:endParaRPr>
                    </a:p>
                  </a:txBody>
                  <a:tcPr marL="47625" marR="47625" marT="47625" marB="47625" anchor="ctr"/>
                </a:tc>
                <a:tc>
                  <a:txBody>
                    <a:bodyPr/>
                    <a:lstStyle/>
                    <a:p>
                      <a:pPr indent="450215" algn="ctr"/>
                      <a:r>
                        <a:rPr lang="pt-BR" sz="1600" dirty="0">
                          <a:effectLst/>
                        </a:rPr>
                        <a:t>CSP</a:t>
                      </a:r>
                      <a:endParaRPr lang="pt-BR" sz="1600" dirty="0">
                        <a:effectLst/>
                        <a:latin typeface="Calibri" panose="020F0502020204030204" pitchFamily="34" charset="0"/>
                      </a:endParaRPr>
                    </a:p>
                  </a:txBody>
                  <a:tcPr marL="47625" marR="47625" marT="47625" marB="47625" anchor="ctr"/>
                </a:tc>
                <a:tc>
                  <a:txBody>
                    <a:bodyPr/>
                    <a:lstStyle/>
                    <a:p>
                      <a:pPr indent="450215" algn="ctr"/>
                      <a:r>
                        <a:rPr lang="pt-BR" sz="1600">
                          <a:effectLst/>
                        </a:rPr>
                        <a:t>Código Nacional (DDD)</a:t>
                      </a:r>
                      <a:endParaRPr lang="pt-BR" sz="1600">
                        <a:effectLst/>
                        <a:latin typeface="Calibri" panose="020F0502020204030204" pitchFamily="34" charset="0"/>
                      </a:endParaRPr>
                    </a:p>
                  </a:txBody>
                  <a:tcPr marL="47625" marR="47625" marT="47625" marB="47625" anchor="ctr"/>
                </a:tc>
                <a:tc>
                  <a:txBody>
                    <a:bodyPr/>
                    <a:lstStyle/>
                    <a:p>
                      <a:pPr indent="450215" algn="ctr"/>
                      <a:r>
                        <a:rPr lang="pt-BR" sz="1600" dirty="0">
                          <a:effectLst/>
                        </a:rPr>
                        <a:t>número telefônico do assinante</a:t>
                      </a:r>
                      <a:endParaRPr lang="pt-BR" sz="1600" dirty="0">
                        <a:effectLst/>
                        <a:latin typeface="Calibri" panose="020F0502020204030204" pitchFamily="34" charset="0"/>
                      </a:endParaRPr>
                    </a:p>
                  </a:txBody>
                  <a:tcPr marL="47625" marR="47625" marT="47625" marB="47625" anchor="ctr"/>
                </a:tc>
                <a:extLst>
                  <a:ext uri="{0D108BD9-81ED-4DB2-BD59-A6C34878D82A}">
                    <a16:rowId xmlns:a16="http://schemas.microsoft.com/office/drawing/2014/main" val="10001"/>
                  </a:ext>
                </a:extLst>
              </a:tr>
            </a:tbl>
          </a:graphicData>
        </a:graphic>
      </p:graphicFrame>
      <p:graphicFrame>
        <p:nvGraphicFramePr>
          <p:cNvPr id="11" name="Tabela 10"/>
          <p:cNvGraphicFramePr>
            <a:graphicFrameLocks noGrp="1"/>
          </p:cNvGraphicFramePr>
          <p:nvPr>
            <p:extLst>
              <p:ext uri="{D42A27DB-BD31-4B8C-83A1-F6EECF244321}">
                <p14:modId xmlns:p14="http://schemas.microsoft.com/office/powerpoint/2010/main" val="13038387"/>
              </p:ext>
            </p:extLst>
          </p:nvPr>
        </p:nvGraphicFramePr>
        <p:xfrm>
          <a:off x="303212" y="5005972"/>
          <a:ext cx="11377926" cy="898406"/>
        </p:xfrm>
        <a:graphic>
          <a:graphicData uri="http://schemas.openxmlformats.org/drawingml/2006/table">
            <a:tbl>
              <a:tblPr firstRow="1" firstCol="1" bandRow="1">
                <a:tableStyleId>{7DF18680-E054-41AD-8BC1-D1AEF772440D}</a:tableStyleId>
              </a:tblPr>
              <a:tblGrid>
                <a:gridCol w="3308447">
                  <a:extLst>
                    <a:ext uri="{9D8B030D-6E8A-4147-A177-3AD203B41FA5}">
                      <a16:colId xmlns:a16="http://schemas.microsoft.com/office/drawing/2014/main" val="20000"/>
                    </a:ext>
                  </a:extLst>
                </a:gridCol>
                <a:gridCol w="4276837">
                  <a:extLst>
                    <a:ext uri="{9D8B030D-6E8A-4147-A177-3AD203B41FA5}">
                      <a16:colId xmlns:a16="http://schemas.microsoft.com/office/drawing/2014/main" val="20001"/>
                    </a:ext>
                  </a:extLst>
                </a:gridCol>
                <a:gridCol w="3792642">
                  <a:extLst>
                    <a:ext uri="{9D8B030D-6E8A-4147-A177-3AD203B41FA5}">
                      <a16:colId xmlns:a16="http://schemas.microsoft.com/office/drawing/2014/main" val="20002"/>
                    </a:ext>
                  </a:extLst>
                </a:gridCol>
              </a:tblGrid>
              <a:tr h="449203">
                <a:tc>
                  <a:txBody>
                    <a:bodyPr/>
                    <a:lstStyle/>
                    <a:p>
                      <a:pPr indent="450215" algn="ctr"/>
                      <a:r>
                        <a:rPr lang="pt-BR" sz="1600" dirty="0">
                          <a:effectLst/>
                        </a:rPr>
                        <a:t>90</a:t>
                      </a:r>
                      <a:endParaRPr lang="pt-BR" sz="1600" dirty="0">
                        <a:effectLst/>
                        <a:latin typeface="Calibri" panose="020F0502020204030204" pitchFamily="34" charset="0"/>
                      </a:endParaRPr>
                    </a:p>
                  </a:txBody>
                  <a:tcPr marL="47625" marR="47625" marT="47625" marB="47625" anchor="ctr"/>
                </a:tc>
                <a:tc>
                  <a:txBody>
                    <a:bodyPr/>
                    <a:lstStyle/>
                    <a:p>
                      <a:pPr indent="450215" algn="ctr"/>
                      <a:r>
                        <a:rPr lang="pt-BR" sz="1600" dirty="0">
                          <a:effectLst/>
                        </a:rPr>
                        <a:t>N10+N9</a:t>
                      </a:r>
                      <a:endParaRPr lang="pt-BR" sz="1600" dirty="0">
                        <a:effectLst/>
                        <a:latin typeface="Calibri" panose="020F0502020204030204" pitchFamily="34" charset="0"/>
                      </a:endParaRPr>
                    </a:p>
                  </a:txBody>
                  <a:tcPr marL="47625" marR="47625" marT="47625" marB="47625" anchor="ctr"/>
                </a:tc>
                <a:tc>
                  <a:txBody>
                    <a:bodyPr/>
                    <a:lstStyle/>
                    <a:p>
                      <a:pPr indent="450215" algn="ctr"/>
                      <a:r>
                        <a:rPr lang="pt-BR" sz="1600">
                          <a:effectLst/>
                        </a:rPr>
                        <a:t>N8+N7+N6+N5+N4+N3+N2+N1</a:t>
                      </a:r>
                      <a:endParaRPr lang="pt-BR" sz="1600">
                        <a:effectLst/>
                        <a:latin typeface="Calibri" panose="020F0502020204030204" pitchFamily="34" charset="0"/>
                      </a:endParaRPr>
                    </a:p>
                  </a:txBody>
                  <a:tcPr marL="47625" marR="47625" marT="47625" marB="47625" anchor="ctr"/>
                </a:tc>
                <a:extLst>
                  <a:ext uri="{0D108BD9-81ED-4DB2-BD59-A6C34878D82A}">
                    <a16:rowId xmlns:a16="http://schemas.microsoft.com/office/drawing/2014/main" val="10000"/>
                  </a:ext>
                </a:extLst>
              </a:tr>
              <a:tr h="449203">
                <a:tc>
                  <a:txBody>
                    <a:bodyPr/>
                    <a:lstStyle/>
                    <a:p>
                      <a:pPr indent="450215" algn="ctr"/>
                      <a:r>
                        <a:rPr lang="pt-BR" sz="1600">
                          <a:effectLst/>
                        </a:rPr>
                        <a:t>Prefixo chamada a cobrar</a:t>
                      </a:r>
                      <a:endParaRPr lang="pt-BR" sz="1600">
                        <a:effectLst/>
                        <a:latin typeface="Calibri" panose="020F0502020204030204" pitchFamily="34" charset="0"/>
                      </a:endParaRPr>
                    </a:p>
                  </a:txBody>
                  <a:tcPr marL="47625" marR="47625" marT="47625" marB="47625" anchor="ctr"/>
                </a:tc>
                <a:tc>
                  <a:txBody>
                    <a:bodyPr/>
                    <a:lstStyle/>
                    <a:p>
                      <a:pPr indent="450215" algn="ctr"/>
                      <a:r>
                        <a:rPr lang="pt-BR" sz="1600" dirty="0">
                          <a:effectLst/>
                        </a:rPr>
                        <a:t>Código Nacional (DDD)</a:t>
                      </a:r>
                      <a:endParaRPr lang="pt-BR" sz="1600" dirty="0">
                        <a:effectLst/>
                        <a:latin typeface="Calibri" panose="020F0502020204030204" pitchFamily="34" charset="0"/>
                      </a:endParaRPr>
                    </a:p>
                  </a:txBody>
                  <a:tcPr marL="47625" marR="47625" marT="47625" marB="47625" anchor="ctr"/>
                </a:tc>
                <a:tc>
                  <a:txBody>
                    <a:bodyPr/>
                    <a:lstStyle/>
                    <a:p>
                      <a:pPr indent="450215" algn="ctr"/>
                      <a:r>
                        <a:rPr lang="pt-BR" sz="1600" dirty="0">
                          <a:effectLst/>
                        </a:rPr>
                        <a:t>número telefônico do assinante</a:t>
                      </a:r>
                      <a:endParaRPr lang="pt-BR" sz="1600" dirty="0">
                        <a:effectLst/>
                        <a:latin typeface="Calibri" panose="020F0502020204030204" pitchFamily="34" charset="0"/>
                      </a:endParaRPr>
                    </a:p>
                  </a:txBody>
                  <a:tcPr marL="47625" marR="47625" marT="47625" marB="47625" anchor="ctr"/>
                </a:tc>
                <a:extLst>
                  <a:ext uri="{0D108BD9-81ED-4DB2-BD59-A6C34878D82A}">
                    <a16:rowId xmlns:a16="http://schemas.microsoft.com/office/drawing/2014/main" val="10001"/>
                  </a:ext>
                </a:extLst>
              </a:tr>
            </a:tbl>
          </a:graphicData>
        </a:graphic>
      </p:graphicFrame>
      <p:sp>
        <p:nvSpPr>
          <p:cNvPr id="13" name="CaixaDeTexto 12"/>
          <p:cNvSpPr txBox="1"/>
          <p:nvPr/>
        </p:nvSpPr>
        <p:spPr>
          <a:xfrm>
            <a:off x="1455313" y="4043966"/>
            <a:ext cx="184731" cy="369332"/>
          </a:xfrm>
          <a:prstGeom prst="rect">
            <a:avLst/>
          </a:prstGeom>
          <a:noFill/>
        </p:spPr>
        <p:txBody>
          <a:bodyPr wrap="none" rtlCol="0">
            <a:spAutoFit/>
          </a:bodyPr>
          <a:lstStyle/>
          <a:p>
            <a:endParaRPr lang="pt-BR" dirty="0"/>
          </a:p>
        </p:txBody>
      </p:sp>
      <p:sp>
        <p:nvSpPr>
          <p:cNvPr id="14" name="Espaço Reservado para Conteúdo 2"/>
          <p:cNvSpPr txBox="1">
            <a:spLocks/>
          </p:cNvSpPr>
          <p:nvPr/>
        </p:nvSpPr>
        <p:spPr>
          <a:xfrm>
            <a:off x="303212" y="3354062"/>
            <a:ext cx="10996926" cy="2305317"/>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50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50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50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4pPr>
            <a:lvl5pPr marL="21145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9pPr>
          </a:lstStyle>
          <a:p>
            <a:pPr marL="0" indent="0">
              <a:buFont typeface="Wingdings 3" panose="05040102010807070707" pitchFamily="18" charset="2"/>
              <a:buNone/>
            </a:pPr>
            <a:endParaRPr lang="pt-BR" sz="3200" b="1" dirty="0">
              <a:solidFill>
                <a:schemeClr val="tx1"/>
              </a:solidFill>
            </a:endParaRPr>
          </a:p>
          <a:p>
            <a:pPr marL="0" indent="0">
              <a:buFont typeface="Wingdings 3" panose="05040102010807070707" pitchFamily="18" charset="2"/>
              <a:buNone/>
            </a:pPr>
            <a:endParaRPr lang="pt-BR" sz="3200" b="1" dirty="0">
              <a:solidFill>
                <a:schemeClr val="tx1"/>
              </a:solidFill>
            </a:endParaRPr>
          </a:p>
          <a:p>
            <a:pPr marL="0" indent="0">
              <a:buFont typeface="Wingdings 3" panose="05040102010807070707" pitchFamily="18" charset="2"/>
              <a:buNone/>
            </a:pPr>
            <a:r>
              <a:rPr lang="pt-BR" sz="3200" b="1" dirty="0">
                <a:solidFill>
                  <a:schemeClr val="tx1"/>
                </a:solidFill>
              </a:rPr>
              <a:t>LIFE:</a:t>
            </a:r>
          </a:p>
          <a:p>
            <a:pPr marL="0" indent="0">
              <a:buFont typeface="Wingdings 3" panose="05040102010807070707" pitchFamily="18" charset="2"/>
              <a:buNone/>
            </a:pPr>
            <a:endParaRPr lang="pt-BR" b="1" dirty="0"/>
          </a:p>
          <a:p>
            <a:pPr marL="0" indent="0">
              <a:buFont typeface="Wingdings 3" panose="05040102010807070707" pitchFamily="18" charset="2"/>
              <a:buNone/>
            </a:pPr>
            <a:endParaRPr lang="pt-BR" b="1" dirty="0"/>
          </a:p>
          <a:p>
            <a:pPr marL="0" indent="0">
              <a:buFont typeface="Wingdings 3" panose="05040102010807070707" pitchFamily="18" charset="2"/>
              <a:buNone/>
            </a:pPr>
            <a:endParaRPr lang="pt-BR" b="1" dirty="0"/>
          </a:p>
        </p:txBody>
      </p:sp>
      <p:pic>
        <p:nvPicPr>
          <p:cNvPr id="12" name="Picture 2" descr="http://life.com.br/images/life/logolif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
        <p:nvSpPr>
          <p:cNvPr id="15" name="Título 1"/>
          <p:cNvSpPr>
            <a:spLocks noGrp="1"/>
          </p:cNvSpPr>
          <p:nvPr>
            <p:ph type="title"/>
          </p:nvPr>
        </p:nvSpPr>
        <p:spPr>
          <a:xfrm>
            <a:off x="204474" y="240350"/>
            <a:ext cx="10209526" cy="1507067"/>
          </a:xfrm>
        </p:spPr>
        <p:txBody>
          <a:bodyPr/>
          <a:lstStyle/>
          <a:p>
            <a:r>
              <a:rPr lang="pt-BR" b="1" dirty="0"/>
              <a:t>CHAMADA À COBRAR:</a:t>
            </a:r>
          </a:p>
        </p:txBody>
      </p:sp>
      <p:sp>
        <p:nvSpPr>
          <p:cNvPr id="16" name="Seta para cima 15"/>
          <p:cNvSpPr/>
          <p:nvPr/>
        </p:nvSpPr>
        <p:spPr>
          <a:xfrm>
            <a:off x="9550400" y="228600"/>
            <a:ext cx="1943100" cy="1676400"/>
          </a:xfrm>
          <a:prstGeom prst="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0163110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aixaDeTexto 12"/>
          <p:cNvSpPr txBox="1"/>
          <p:nvPr/>
        </p:nvSpPr>
        <p:spPr>
          <a:xfrm>
            <a:off x="1455313" y="4043966"/>
            <a:ext cx="184731" cy="369332"/>
          </a:xfrm>
          <a:prstGeom prst="rect">
            <a:avLst/>
          </a:prstGeom>
          <a:noFill/>
        </p:spPr>
        <p:txBody>
          <a:bodyPr wrap="none" rtlCol="0">
            <a:spAutoFit/>
          </a:bodyPr>
          <a:lstStyle/>
          <a:p>
            <a:endParaRPr lang="pt-BR" dirty="0"/>
          </a:p>
        </p:txBody>
      </p:sp>
      <p:graphicFrame>
        <p:nvGraphicFramePr>
          <p:cNvPr id="4" name="Tabela 3"/>
          <p:cNvGraphicFramePr>
            <a:graphicFrameLocks noGrp="1"/>
          </p:cNvGraphicFramePr>
          <p:nvPr>
            <p:extLst>
              <p:ext uri="{D42A27DB-BD31-4B8C-83A1-F6EECF244321}">
                <p14:modId xmlns:p14="http://schemas.microsoft.com/office/powerpoint/2010/main" val="1849481825"/>
              </p:ext>
            </p:extLst>
          </p:nvPr>
        </p:nvGraphicFramePr>
        <p:xfrm>
          <a:off x="390402" y="1157522"/>
          <a:ext cx="11382498" cy="5078178"/>
        </p:xfrm>
        <a:graphic>
          <a:graphicData uri="http://schemas.openxmlformats.org/drawingml/2006/table">
            <a:tbl>
              <a:tblPr firstRow="1" firstCol="1" bandRow="1">
                <a:tableStyleId>{7DF18680-E054-41AD-8BC1-D1AEF772440D}</a:tableStyleId>
              </a:tblPr>
              <a:tblGrid>
                <a:gridCol w="1214608">
                  <a:extLst>
                    <a:ext uri="{9D8B030D-6E8A-4147-A177-3AD203B41FA5}">
                      <a16:colId xmlns:a16="http://schemas.microsoft.com/office/drawing/2014/main" val="20000"/>
                    </a:ext>
                  </a:extLst>
                </a:gridCol>
                <a:gridCol w="10167890">
                  <a:extLst>
                    <a:ext uri="{9D8B030D-6E8A-4147-A177-3AD203B41FA5}">
                      <a16:colId xmlns:a16="http://schemas.microsoft.com/office/drawing/2014/main" val="20001"/>
                    </a:ext>
                  </a:extLst>
                </a:gridCol>
              </a:tblGrid>
              <a:tr h="1147342">
                <a:tc>
                  <a:txBody>
                    <a:bodyPr/>
                    <a:lstStyle/>
                    <a:p>
                      <a:pPr indent="450215" algn="l"/>
                      <a:r>
                        <a:rPr lang="pt-BR" sz="1600" dirty="0">
                          <a:effectLst/>
                        </a:rPr>
                        <a:t>900</a:t>
                      </a:r>
                      <a:endParaRPr lang="pt-BR" sz="1600" dirty="0">
                        <a:effectLst/>
                        <a:latin typeface="Calibri" panose="020F0502020204030204" pitchFamily="34" charset="0"/>
                      </a:endParaRPr>
                    </a:p>
                  </a:txBody>
                  <a:tcPr marL="47625" marR="47625" marT="47625" marB="47625" anchor="ctr"/>
                </a:tc>
                <a:tc>
                  <a:txBody>
                    <a:bodyPr/>
                    <a:lstStyle/>
                    <a:p>
                      <a:pPr indent="450215" algn="l"/>
                      <a:r>
                        <a:rPr lang="pt-BR" sz="1600" dirty="0">
                          <a:effectLst/>
                        </a:rPr>
                        <a:t>Série destinada ao atendimento de provedores de serviço de valor adicionado, indicando que o usuário originador se responsabiliza pelo pagamento do serviço de telecomunicações utilizado e pelo adicional relativo ao serviço acessado.</a:t>
                      </a:r>
                      <a:endParaRPr lang="pt-BR" sz="1600" dirty="0">
                        <a:effectLst/>
                        <a:latin typeface="Calibri" panose="020F0502020204030204" pitchFamily="34" charset="0"/>
                      </a:endParaRPr>
                    </a:p>
                  </a:txBody>
                  <a:tcPr marL="47625" marR="47625" marT="47625" marB="47625" anchor="ctr"/>
                </a:tc>
                <a:extLst>
                  <a:ext uri="{0D108BD9-81ED-4DB2-BD59-A6C34878D82A}">
                    <a16:rowId xmlns:a16="http://schemas.microsoft.com/office/drawing/2014/main" val="10000"/>
                  </a:ext>
                </a:extLst>
              </a:tr>
              <a:tr h="1391747">
                <a:tc>
                  <a:txBody>
                    <a:bodyPr/>
                    <a:lstStyle/>
                    <a:p>
                      <a:pPr indent="450215" algn="l"/>
                      <a:r>
                        <a:rPr lang="pt-BR" sz="1600">
                          <a:effectLst/>
                        </a:rPr>
                        <a:t>800</a:t>
                      </a:r>
                      <a:endParaRPr lang="pt-BR" sz="1600">
                        <a:effectLst/>
                        <a:latin typeface="Calibri" panose="020F0502020204030204" pitchFamily="34" charset="0"/>
                      </a:endParaRPr>
                    </a:p>
                  </a:txBody>
                  <a:tcPr marL="47625" marR="47625" marT="47625" marB="47625" anchor="ctr"/>
                </a:tc>
                <a:tc>
                  <a:txBody>
                    <a:bodyPr/>
                    <a:lstStyle/>
                    <a:p>
                      <a:pPr indent="450215" algn="l"/>
                      <a:r>
                        <a:rPr lang="pt-BR" sz="1600" dirty="0">
                          <a:effectLst/>
                        </a:rPr>
                        <a:t>Série destinada à condição de prestação do STFC cuja Instituição, à qual o código está designado, se responsabiliza pelo serviço acessado e pelo pagamento do serviço de telecomunicações utilizado, caracterizando uma chamada sem ônus para o usuário originador.</a:t>
                      </a:r>
                      <a:endParaRPr lang="pt-BR" sz="1600" dirty="0">
                        <a:effectLst/>
                        <a:latin typeface="Calibri" panose="020F0502020204030204" pitchFamily="34" charset="0"/>
                      </a:endParaRPr>
                    </a:p>
                  </a:txBody>
                  <a:tcPr marL="47625" marR="47625" marT="47625" marB="47625" anchor="ctr"/>
                </a:tc>
                <a:extLst>
                  <a:ext uri="{0D108BD9-81ED-4DB2-BD59-A6C34878D82A}">
                    <a16:rowId xmlns:a16="http://schemas.microsoft.com/office/drawing/2014/main" val="10001"/>
                  </a:ext>
                </a:extLst>
              </a:tr>
              <a:tr h="1636151">
                <a:tc>
                  <a:txBody>
                    <a:bodyPr/>
                    <a:lstStyle/>
                    <a:p>
                      <a:pPr indent="450215" algn="l"/>
                      <a:r>
                        <a:rPr lang="pt-BR" sz="1600">
                          <a:effectLst/>
                        </a:rPr>
                        <a:t>500</a:t>
                      </a:r>
                      <a:endParaRPr lang="pt-BR" sz="1600">
                        <a:effectLst/>
                        <a:latin typeface="Calibri" panose="020F0502020204030204" pitchFamily="34" charset="0"/>
                      </a:endParaRPr>
                    </a:p>
                  </a:txBody>
                  <a:tcPr marL="47625" marR="47625" marT="47625" marB="47625" anchor="ctr"/>
                </a:tc>
                <a:tc>
                  <a:txBody>
                    <a:bodyPr/>
                    <a:lstStyle/>
                    <a:p>
                      <a:pPr indent="450215" algn="l"/>
                      <a:r>
                        <a:rPr lang="pt-BR" sz="1600" dirty="0">
                          <a:effectLst/>
                        </a:rPr>
                        <a:t>Série destinada ao registro de intenção de doação. A Instituição interessada deve ser declarada de utilidade pública e é ela a responsável pela definição dos valores de doação correspondente a cada código não geográfico utilizado. O valor da doação, correspondente a cada chamada, não deverá ser superior a R$ 30,00 (trinta reais).</a:t>
                      </a:r>
                      <a:endParaRPr lang="pt-BR" sz="1600" dirty="0">
                        <a:effectLst/>
                        <a:latin typeface="Calibri" panose="020F0502020204030204" pitchFamily="34" charset="0"/>
                      </a:endParaRPr>
                    </a:p>
                  </a:txBody>
                  <a:tcPr marL="47625" marR="47625" marT="47625" marB="47625" anchor="ctr"/>
                </a:tc>
                <a:extLst>
                  <a:ext uri="{0D108BD9-81ED-4DB2-BD59-A6C34878D82A}">
                    <a16:rowId xmlns:a16="http://schemas.microsoft.com/office/drawing/2014/main" val="10002"/>
                  </a:ext>
                </a:extLst>
              </a:tr>
              <a:tr h="902938">
                <a:tc>
                  <a:txBody>
                    <a:bodyPr/>
                    <a:lstStyle/>
                    <a:p>
                      <a:pPr indent="450215" algn="l"/>
                      <a:r>
                        <a:rPr lang="pt-BR" sz="1600">
                          <a:effectLst/>
                        </a:rPr>
                        <a:t>300</a:t>
                      </a:r>
                      <a:endParaRPr lang="pt-BR" sz="1600">
                        <a:effectLst/>
                        <a:latin typeface="Calibri" panose="020F0502020204030204" pitchFamily="34" charset="0"/>
                      </a:endParaRPr>
                    </a:p>
                  </a:txBody>
                  <a:tcPr marL="47625" marR="47625" marT="47625" marB="47625" anchor="ctr"/>
                </a:tc>
                <a:tc>
                  <a:txBody>
                    <a:bodyPr/>
                    <a:lstStyle/>
                    <a:p>
                      <a:pPr indent="450215" algn="l"/>
                      <a:r>
                        <a:rPr lang="pt-BR" sz="1600" dirty="0">
                          <a:effectLst/>
                        </a:rPr>
                        <a:t>Série destinada ao atendimento de provedores de serviço em que o usuário originador se responsabiliza pelo pagamento da chamada.</a:t>
                      </a:r>
                      <a:endParaRPr lang="pt-BR" sz="1600" dirty="0">
                        <a:effectLst/>
                        <a:latin typeface="Calibri" panose="020F0502020204030204" pitchFamily="34" charset="0"/>
                      </a:endParaRPr>
                    </a:p>
                  </a:txBody>
                  <a:tcPr marL="47625" marR="47625" marT="47625" marB="47625" anchor="ctr"/>
                </a:tc>
                <a:extLst>
                  <a:ext uri="{0D108BD9-81ED-4DB2-BD59-A6C34878D82A}">
                    <a16:rowId xmlns:a16="http://schemas.microsoft.com/office/drawing/2014/main" val="10003"/>
                  </a:ext>
                </a:extLst>
              </a:tr>
            </a:tbl>
          </a:graphicData>
        </a:graphic>
      </p:graphicFrame>
      <p:pic>
        <p:nvPicPr>
          <p:cNvPr id="7" name="Picture 2" descr="http://life.com.br/images/life/logolif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1"/>
          <p:cNvSpPr>
            <a:spLocks noGrp="1"/>
          </p:cNvSpPr>
          <p:nvPr>
            <p:ph type="title"/>
          </p:nvPr>
        </p:nvSpPr>
        <p:spPr>
          <a:xfrm>
            <a:off x="204474" y="240350"/>
            <a:ext cx="10209526" cy="1507067"/>
          </a:xfrm>
        </p:spPr>
        <p:txBody>
          <a:bodyPr/>
          <a:lstStyle/>
          <a:p>
            <a:r>
              <a:rPr lang="pt-BR" b="1" dirty="0"/>
              <a:t>CÓDIGO NÃO GEOGRÁFICO:</a:t>
            </a:r>
          </a:p>
        </p:txBody>
      </p:sp>
      <p:sp>
        <p:nvSpPr>
          <p:cNvPr id="8" name="Seta para cima 7"/>
          <p:cNvSpPr/>
          <p:nvPr/>
        </p:nvSpPr>
        <p:spPr>
          <a:xfrm>
            <a:off x="9550400" y="228600"/>
            <a:ext cx="1943100" cy="1676400"/>
          </a:xfrm>
          <a:prstGeom prst="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13973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aixaDeTexto 12"/>
          <p:cNvSpPr txBox="1"/>
          <p:nvPr/>
        </p:nvSpPr>
        <p:spPr>
          <a:xfrm>
            <a:off x="1455313" y="4043966"/>
            <a:ext cx="184731" cy="369332"/>
          </a:xfrm>
          <a:prstGeom prst="rect">
            <a:avLst/>
          </a:prstGeom>
          <a:noFill/>
        </p:spPr>
        <p:txBody>
          <a:bodyPr wrap="none" rtlCol="0">
            <a:spAutoFit/>
          </a:bodyPr>
          <a:lstStyle/>
          <a:p>
            <a:endParaRPr lang="pt-BR" dirty="0"/>
          </a:p>
        </p:txBody>
      </p:sp>
      <p:graphicFrame>
        <p:nvGraphicFramePr>
          <p:cNvPr id="5" name="Tabela 4"/>
          <p:cNvGraphicFramePr>
            <a:graphicFrameLocks noGrp="1"/>
          </p:cNvGraphicFramePr>
          <p:nvPr>
            <p:extLst>
              <p:ext uri="{D42A27DB-BD31-4B8C-83A1-F6EECF244321}">
                <p14:modId xmlns:p14="http://schemas.microsoft.com/office/powerpoint/2010/main" val="4186881728"/>
              </p:ext>
            </p:extLst>
          </p:nvPr>
        </p:nvGraphicFramePr>
        <p:xfrm>
          <a:off x="1116012" y="1167856"/>
          <a:ext cx="8243888" cy="5084220"/>
        </p:xfrm>
        <a:graphic>
          <a:graphicData uri="http://schemas.openxmlformats.org/drawingml/2006/table">
            <a:tbl>
              <a:tblPr firstRow="1" firstCol="1" bandRow="1">
                <a:tableStyleId>{7DF18680-E054-41AD-8BC1-D1AEF772440D}</a:tableStyleId>
              </a:tblPr>
              <a:tblGrid>
                <a:gridCol w="1816404">
                  <a:extLst>
                    <a:ext uri="{9D8B030D-6E8A-4147-A177-3AD203B41FA5}">
                      <a16:colId xmlns:a16="http://schemas.microsoft.com/office/drawing/2014/main" val="20000"/>
                    </a:ext>
                  </a:extLst>
                </a:gridCol>
                <a:gridCol w="6427484">
                  <a:extLst>
                    <a:ext uri="{9D8B030D-6E8A-4147-A177-3AD203B41FA5}">
                      <a16:colId xmlns:a16="http://schemas.microsoft.com/office/drawing/2014/main" val="20001"/>
                    </a:ext>
                  </a:extLst>
                </a:gridCol>
              </a:tblGrid>
              <a:tr h="335417">
                <a:tc>
                  <a:txBody>
                    <a:bodyPr/>
                    <a:lstStyle/>
                    <a:p>
                      <a:pPr indent="450215" algn="l">
                        <a:spcAft>
                          <a:spcPts val="0"/>
                        </a:spcAft>
                      </a:pPr>
                      <a:r>
                        <a:rPr lang="pt-BR" sz="1600" dirty="0">
                          <a:effectLst/>
                        </a:rPr>
                        <a:t>Código</a:t>
                      </a:r>
                      <a:endParaRPr lang="pt-B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tc>
                <a:tc>
                  <a:txBody>
                    <a:bodyPr/>
                    <a:lstStyle/>
                    <a:p>
                      <a:pPr indent="450215" algn="l">
                        <a:spcAft>
                          <a:spcPts val="0"/>
                        </a:spcAft>
                      </a:pPr>
                      <a:r>
                        <a:rPr lang="pt-BR" sz="1600">
                          <a:effectLst/>
                        </a:rPr>
                        <a:t>Serviço</a:t>
                      </a:r>
                      <a:endParaRPr lang="pt-BR" sz="16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tc>
                <a:extLst>
                  <a:ext uri="{0D108BD9-81ED-4DB2-BD59-A6C34878D82A}">
                    <a16:rowId xmlns:a16="http://schemas.microsoft.com/office/drawing/2014/main" val="10000"/>
                  </a:ext>
                </a:extLst>
              </a:tr>
              <a:tr h="674893">
                <a:tc>
                  <a:txBody>
                    <a:bodyPr/>
                    <a:lstStyle/>
                    <a:p>
                      <a:pPr indent="450215" algn="l">
                        <a:spcAft>
                          <a:spcPts val="0"/>
                        </a:spcAft>
                      </a:pPr>
                      <a:r>
                        <a:rPr lang="pt-BR" sz="1600">
                          <a:effectLst/>
                        </a:rPr>
                        <a:t>180</a:t>
                      </a:r>
                      <a:endParaRPr lang="pt-BR" sz="16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tc>
                <a:tc>
                  <a:txBody>
                    <a:bodyPr/>
                    <a:lstStyle/>
                    <a:p>
                      <a:pPr indent="450215" algn="l">
                        <a:spcAft>
                          <a:spcPts val="0"/>
                        </a:spcAft>
                      </a:pPr>
                      <a:r>
                        <a:rPr lang="pt-BR" sz="1600" dirty="0">
                          <a:effectLst/>
                        </a:rPr>
                        <a:t>Delegacias Especializadas de Atendimento à Mulher </a:t>
                      </a:r>
                      <a:endParaRPr lang="pt-B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tc>
                <a:extLst>
                  <a:ext uri="{0D108BD9-81ED-4DB2-BD59-A6C34878D82A}">
                    <a16:rowId xmlns:a16="http://schemas.microsoft.com/office/drawing/2014/main" val="10001"/>
                  </a:ext>
                </a:extLst>
              </a:tr>
              <a:tr h="424418">
                <a:tc>
                  <a:txBody>
                    <a:bodyPr/>
                    <a:lstStyle/>
                    <a:p>
                      <a:pPr indent="450215" algn="l">
                        <a:spcAft>
                          <a:spcPts val="0"/>
                        </a:spcAft>
                      </a:pPr>
                      <a:r>
                        <a:rPr lang="pt-BR" sz="1600">
                          <a:effectLst/>
                        </a:rPr>
                        <a:t>181</a:t>
                      </a:r>
                      <a:endParaRPr lang="pt-BR" sz="16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tc>
                <a:tc>
                  <a:txBody>
                    <a:bodyPr/>
                    <a:lstStyle/>
                    <a:p>
                      <a:pPr indent="450215" algn="l">
                        <a:spcAft>
                          <a:spcPts val="0"/>
                        </a:spcAft>
                      </a:pPr>
                      <a:r>
                        <a:rPr lang="pt-BR" sz="1600" dirty="0">
                          <a:effectLst/>
                        </a:rPr>
                        <a:t>Disque Denúncia</a:t>
                      </a:r>
                      <a:endParaRPr lang="pt-B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tc>
                <a:extLst>
                  <a:ext uri="{0D108BD9-81ED-4DB2-BD59-A6C34878D82A}">
                    <a16:rowId xmlns:a16="http://schemas.microsoft.com/office/drawing/2014/main" val="10002"/>
                  </a:ext>
                </a:extLst>
              </a:tr>
              <a:tr h="424418">
                <a:tc>
                  <a:txBody>
                    <a:bodyPr/>
                    <a:lstStyle/>
                    <a:p>
                      <a:pPr indent="450215" algn="l">
                        <a:spcAft>
                          <a:spcPts val="0"/>
                        </a:spcAft>
                      </a:pPr>
                      <a:r>
                        <a:rPr lang="pt-BR" sz="1600">
                          <a:effectLst/>
                        </a:rPr>
                        <a:t>190</a:t>
                      </a:r>
                      <a:endParaRPr lang="pt-BR" sz="16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tc>
                <a:tc>
                  <a:txBody>
                    <a:bodyPr/>
                    <a:lstStyle/>
                    <a:p>
                      <a:pPr indent="450215" algn="l">
                        <a:spcAft>
                          <a:spcPts val="0"/>
                        </a:spcAft>
                      </a:pPr>
                      <a:r>
                        <a:rPr lang="pt-BR" sz="1600" dirty="0">
                          <a:effectLst/>
                        </a:rPr>
                        <a:t>Polícia Militar</a:t>
                      </a:r>
                      <a:endParaRPr lang="pt-B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tc>
                <a:extLst>
                  <a:ext uri="{0D108BD9-81ED-4DB2-BD59-A6C34878D82A}">
                    <a16:rowId xmlns:a16="http://schemas.microsoft.com/office/drawing/2014/main" val="10003"/>
                  </a:ext>
                </a:extLst>
              </a:tr>
              <a:tr h="424418">
                <a:tc>
                  <a:txBody>
                    <a:bodyPr/>
                    <a:lstStyle/>
                    <a:p>
                      <a:pPr indent="450215" algn="l">
                        <a:spcAft>
                          <a:spcPts val="0"/>
                        </a:spcAft>
                      </a:pPr>
                      <a:r>
                        <a:rPr lang="pt-BR" sz="1600">
                          <a:effectLst/>
                        </a:rPr>
                        <a:t>191</a:t>
                      </a:r>
                      <a:endParaRPr lang="pt-BR" sz="16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tc>
                <a:tc>
                  <a:txBody>
                    <a:bodyPr/>
                    <a:lstStyle/>
                    <a:p>
                      <a:pPr indent="450215" algn="l">
                        <a:spcAft>
                          <a:spcPts val="0"/>
                        </a:spcAft>
                      </a:pPr>
                      <a:r>
                        <a:rPr lang="pt-BR" sz="1600" dirty="0">
                          <a:effectLst/>
                        </a:rPr>
                        <a:t>Polícia Rodoviária Federal</a:t>
                      </a:r>
                      <a:endParaRPr lang="pt-B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tc>
                <a:extLst>
                  <a:ext uri="{0D108BD9-81ED-4DB2-BD59-A6C34878D82A}">
                    <a16:rowId xmlns:a16="http://schemas.microsoft.com/office/drawing/2014/main" val="10004"/>
                  </a:ext>
                </a:extLst>
              </a:tr>
              <a:tr h="674893">
                <a:tc>
                  <a:txBody>
                    <a:bodyPr/>
                    <a:lstStyle/>
                    <a:p>
                      <a:pPr indent="450215" algn="l">
                        <a:spcAft>
                          <a:spcPts val="0"/>
                        </a:spcAft>
                      </a:pPr>
                      <a:r>
                        <a:rPr lang="pt-BR" sz="1600">
                          <a:effectLst/>
                        </a:rPr>
                        <a:t>192</a:t>
                      </a:r>
                      <a:endParaRPr lang="pt-BR" sz="16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tc>
                <a:tc>
                  <a:txBody>
                    <a:bodyPr/>
                    <a:lstStyle/>
                    <a:p>
                      <a:pPr indent="450215" algn="l">
                        <a:spcAft>
                          <a:spcPts val="0"/>
                        </a:spcAft>
                      </a:pPr>
                      <a:r>
                        <a:rPr lang="pt-BR" sz="1600" dirty="0">
                          <a:effectLst/>
                        </a:rPr>
                        <a:t>Serviço Público de Remoção de Doentes (Ambulância)</a:t>
                      </a:r>
                      <a:endParaRPr lang="pt-B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tc>
                <a:extLst>
                  <a:ext uri="{0D108BD9-81ED-4DB2-BD59-A6C34878D82A}">
                    <a16:rowId xmlns:a16="http://schemas.microsoft.com/office/drawing/2014/main" val="10005"/>
                  </a:ext>
                </a:extLst>
              </a:tr>
              <a:tr h="424418">
                <a:tc>
                  <a:txBody>
                    <a:bodyPr/>
                    <a:lstStyle/>
                    <a:p>
                      <a:pPr indent="450215" algn="l">
                        <a:spcAft>
                          <a:spcPts val="0"/>
                        </a:spcAft>
                      </a:pPr>
                      <a:r>
                        <a:rPr lang="pt-BR" sz="1600">
                          <a:effectLst/>
                        </a:rPr>
                        <a:t>193</a:t>
                      </a:r>
                      <a:endParaRPr lang="pt-BR" sz="16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tc>
                <a:tc>
                  <a:txBody>
                    <a:bodyPr/>
                    <a:lstStyle/>
                    <a:p>
                      <a:pPr indent="450215" algn="l">
                        <a:spcAft>
                          <a:spcPts val="0"/>
                        </a:spcAft>
                      </a:pPr>
                      <a:r>
                        <a:rPr lang="pt-BR" sz="1600" dirty="0">
                          <a:effectLst/>
                        </a:rPr>
                        <a:t>Corpo de Bombeiros</a:t>
                      </a:r>
                      <a:endParaRPr lang="pt-B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tc>
                <a:extLst>
                  <a:ext uri="{0D108BD9-81ED-4DB2-BD59-A6C34878D82A}">
                    <a16:rowId xmlns:a16="http://schemas.microsoft.com/office/drawing/2014/main" val="10006"/>
                  </a:ext>
                </a:extLst>
              </a:tr>
              <a:tr h="424418">
                <a:tc>
                  <a:txBody>
                    <a:bodyPr/>
                    <a:lstStyle/>
                    <a:p>
                      <a:pPr indent="450215" algn="l">
                        <a:spcAft>
                          <a:spcPts val="0"/>
                        </a:spcAft>
                      </a:pPr>
                      <a:r>
                        <a:rPr lang="pt-BR" sz="1600">
                          <a:effectLst/>
                        </a:rPr>
                        <a:t>194</a:t>
                      </a:r>
                      <a:endParaRPr lang="pt-BR" sz="16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tc>
                <a:tc>
                  <a:txBody>
                    <a:bodyPr/>
                    <a:lstStyle/>
                    <a:p>
                      <a:pPr indent="450215" algn="l">
                        <a:spcAft>
                          <a:spcPts val="0"/>
                        </a:spcAft>
                      </a:pPr>
                      <a:r>
                        <a:rPr lang="pt-BR" sz="1600" dirty="0">
                          <a:effectLst/>
                        </a:rPr>
                        <a:t>Polícia Federal</a:t>
                      </a:r>
                      <a:endParaRPr lang="pt-B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tc>
                <a:extLst>
                  <a:ext uri="{0D108BD9-81ED-4DB2-BD59-A6C34878D82A}">
                    <a16:rowId xmlns:a16="http://schemas.microsoft.com/office/drawing/2014/main" val="10007"/>
                  </a:ext>
                </a:extLst>
              </a:tr>
              <a:tr h="424418">
                <a:tc>
                  <a:txBody>
                    <a:bodyPr/>
                    <a:lstStyle/>
                    <a:p>
                      <a:pPr indent="450215" algn="l">
                        <a:spcAft>
                          <a:spcPts val="0"/>
                        </a:spcAft>
                      </a:pPr>
                      <a:r>
                        <a:rPr lang="pt-BR" sz="1600">
                          <a:effectLst/>
                        </a:rPr>
                        <a:t>197</a:t>
                      </a:r>
                      <a:endParaRPr lang="pt-BR" sz="16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tc>
                <a:tc>
                  <a:txBody>
                    <a:bodyPr/>
                    <a:lstStyle/>
                    <a:p>
                      <a:pPr indent="450215" algn="l">
                        <a:spcAft>
                          <a:spcPts val="0"/>
                        </a:spcAft>
                      </a:pPr>
                      <a:r>
                        <a:rPr lang="pt-BR" sz="1600" dirty="0">
                          <a:effectLst/>
                        </a:rPr>
                        <a:t>Polícia Civil</a:t>
                      </a:r>
                      <a:endParaRPr lang="pt-B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tc>
                <a:extLst>
                  <a:ext uri="{0D108BD9-81ED-4DB2-BD59-A6C34878D82A}">
                    <a16:rowId xmlns:a16="http://schemas.microsoft.com/office/drawing/2014/main" val="10008"/>
                  </a:ext>
                </a:extLst>
              </a:tr>
              <a:tr h="424418">
                <a:tc>
                  <a:txBody>
                    <a:bodyPr/>
                    <a:lstStyle/>
                    <a:p>
                      <a:pPr indent="450215" algn="l">
                        <a:spcAft>
                          <a:spcPts val="0"/>
                        </a:spcAft>
                      </a:pPr>
                      <a:r>
                        <a:rPr lang="pt-BR" sz="1600">
                          <a:effectLst/>
                        </a:rPr>
                        <a:t>198</a:t>
                      </a:r>
                      <a:endParaRPr lang="pt-BR" sz="16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tc>
                <a:tc>
                  <a:txBody>
                    <a:bodyPr/>
                    <a:lstStyle/>
                    <a:p>
                      <a:pPr indent="450215" algn="l">
                        <a:spcAft>
                          <a:spcPts val="0"/>
                        </a:spcAft>
                      </a:pPr>
                      <a:r>
                        <a:rPr lang="pt-BR" sz="1600" dirty="0">
                          <a:effectLst/>
                        </a:rPr>
                        <a:t>Polícia Rodoviária Estadual</a:t>
                      </a:r>
                      <a:endParaRPr lang="pt-B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tc>
                <a:extLst>
                  <a:ext uri="{0D108BD9-81ED-4DB2-BD59-A6C34878D82A}">
                    <a16:rowId xmlns:a16="http://schemas.microsoft.com/office/drawing/2014/main" val="10009"/>
                  </a:ext>
                </a:extLst>
              </a:tr>
              <a:tr h="424418">
                <a:tc>
                  <a:txBody>
                    <a:bodyPr/>
                    <a:lstStyle/>
                    <a:p>
                      <a:pPr indent="450215" algn="l">
                        <a:spcAft>
                          <a:spcPts val="0"/>
                        </a:spcAft>
                      </a:pPr>
                      <a:r>
                        <a:rPr lang="pt-BR" sz="1600">
                          <a:effectLst/>
                        </a:rPr>
                        <a:t>199</a:t>
                      </a:r>
                      <a:endParaRPr lang="pt-BR" sz="160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tc>
                <a:tc>
                  <a:txBody>
                    <a:bodyPr/>
                    <a:lstStyle/>
                    <a:p>
                      <a:pPr indent="450215" algn="l">
                        <a:spcAft>
                          <a:spcPts val="0"/>
                        </a:spcAft>
                      </a:pPr>
                      <a:r>
                        <a:rPr lang="pt-BR" sz="1600" dirty="0">
                          <a:effectLst/>
                        </a:rPr>
                        <a:t>Defesa Civil</a:t>
                      </a:r>
                      <a:endParaRPr lang="pt-B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47625" marB="47625" anchor="ctr"/>
                </a:tc>
                <a:extLst>
                  <a:ext uri="{0D108BD9-81ED-4DB2-BD59-A6C34878D82A}">
                    <a16:rowId xmlns:a16="http://schemas.microsoft.com/office/drawing/2014/main" val="10010"/>
                  </a:ext>
                </a:extLst>
              </a:tr>
            </a:tbl>
          </a:graphicData>
        </a:graphic>
      </p:graphicFrame>
      <p:pic>
        <p:nvPicPr>
          <p:cNvPr id="7" name="Picture 2" descr="http://life.com.br/images/life/logolif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
        <p:nvSpPr>
          <p:cNvPr id="8" name="Título 1"/>
          <p:cNvSpPr>
            <a:spLocks noGrp="1"/>
          </p:cNvSpPr>
          <p:nvPr>
            <p:ph type="title"/>
          </p:nvPr>
        </p:nvSpPr>
        <p:spPr>
          <a:xfrm>
            <a:off x="267974" y="202250"/>
            <a:ext cx="10209526" cy="1507067"/>
          </a:xfrm>
        </p:spPr>
        <p:txBody>
          <a:bodyPr/>
          <a:lstStyle/>
          <a:p>
            <a:r>
              <a:rPr lang="pt-BR" b="1" dirty="0"/>
              <a:t>SERVIÇO DE UTILIDADE PÚBLICA:</a:t>
            </a:r>
          </a:p>
        </p:txBody>
      </p:sp>
      <p:sp>
        <p:nvSpPr>
          <p:cNvPr id="6" name="Seta para cima 5"/>
          <p:cNvSpPr/>
          <p:nvPr/>
        </p:nvSpPr>
        <p:spPr>
          <a:xfrm>
            <a:off x="9550400" y="228600"/>
            <a:ext cx="1943100" cy="1676400"/>
          </a:xfrm>
          <a:prstGeom prst="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977885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3634" y="1244600"/>
            <a:ext cx="10435166" cy="5486400"/>
          </a:xfrm>
        </p:spPr>
        <p:txBody>
          <a:bodyPr>
            <a:normAutofit/>
          </a:bodyPr>
          <a:lstStyle/>
          <a:p>
            <a:r>
              <a:rPr lang="pt-BR" dirty="0"/>
              <a:t>“Você sabe como sua chamada chega até o destino?” </a:t>
            </a:r>
            <a:br>
              <a:rPr lang="pt-BR" dirty="0"/>
            </a:br>
            <a:br>
              <a:rPr lang="pt-BR" dirty="0"/>
            </a:br>
            <a:br>
              <a:rPr lang="pt-BR" dirty="0"/>
            </a:br>
            <a:r>
              <a:rPr lang="pt-BR" dirty="0"/>
              <a:t>“Você sabe como funciona a telefonia dentro</a:t>
            </a:r>
            <a:br>
              <a:rPr lang="pt-BR" dirty="0"/>
            </a:br>
            <a:r>
              <a:rPr lang="pt-BR" dirty="0"/>
              <a:t> de uma empresa?”</a:t>
            </a:r>
          </a:p>
        </p:txBody>
      </p:sp>
      <p:pic>
        <p:nvPicPr>
          <p:cNvPr id="9" name="Picture 2" descr="http://life.com.br/images/life/logolif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70316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54012" y="274034"/>
            <a:ext cx="8534400" cy="1507067"/>
          </a:xfrm>
        </p:spPr>
        <p:txBody>
          <a:bodyPr>
            <a:normAutofit/>
          </a:bodyPr>
          <a:lstStyle/>
          <a:p>
            <a:r>
              <a:rPr lang="pt-BR" dirty="0"/>
              <a:t>PORTABILIDADE</a:t>
            </a:r>
          </a:p>
        </p:txBody>
      </p:sp>
      <p:sp>
        <p:nvSpPr>
          <p:cNvPr id="3" name="Espaço Reservado para Conteúdo 2"/>
          <p:cNvSpPr>
            <a:spLocks noGrp="1"/>
          </p:cNvSpPr>
          <p:nvPr>
            <p:ph idx="1"/>
          </p:nvPr>
        </p:nvSpPr>
        <p:spPr>
          <a:xfrm>
            <a:off x="354012" y="1126365"/>
            <a:ext cx="10225088" cy="4982335"/>
          </a:xfrm>
        </p:spPr>
        <p:txBody>
          <a:bodyPr>
            <a:noAutofit/>
          </a:bodyPr>
          <a:lstStyle/>
          <a:p>
            <a:r>
              <a:rPr lang="pt-BR" sz="2800" dirty="0"/>
              <a:t>A portabilidade numérica possibilita ao usuário de serviços de telefonia fixa e móvel manter o número do telefone (código de acesso), independentemente da operadora do serviço;</a:t>
            </a:r>
          </a:p>
          <a:p>
            <a:r>
              <a:rPr lang="pt-BR" sz="2800" dirty="0"/>
              <a:t>Só é possível portar o número dentro do mesmo serviço: da telefonia fixa para a telefonia fixa, da telefonia móvel para a telefonia móvel;</a:t>
            </a:r>
          </a:p>
          <a:p>
            <a:r>
              <a:rPr lang="pt-BR" sz="2800" dirty="0"/>
              <a:t>Para que haja uma organização e gerência das portabilidades entre as operadoras, foi implementada a ABR TELECOM, uma empresa não estatal que cuida de todo o processo e gerência das portabilidades envolvendo as operadoras;</a:t>
            </a:r>
          </a:p>
        </p:txBody>
      </p:sp>
      <p:pic>
        <p:nvPicPr>
          <p:cNvPr id="5" name="Picture 2" descr="http://life.com.br/images/life/logolif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
        <p:nvSpPr>
          <p:cNvPr id="6" name="Seta para cima 5"/>
          <p:cNvSpPr/>
          <p:nvPr/>
        </p:nvSpPr>
        <p:spPr>
          <a:xfrm>
            <a:off x="9550400" y="228600"/>
            <a:ext cx="1943100" cy="1676400"/>
          </a:xfrm>
          <a:prstGeom prst="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80313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life.com.br/images/life/logolif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p:cNvSpPr txBox="1"/>
          <p:nvPr/>
        </p:nvSpPr>
        <p:spPr>
          <a:xfrm>
            <a:off x="406400" y="1371600"/>
            <a:ext cx="10375900" cy="4524315"/>
          </a:xfrm>
          <a:prstGeom prst="rect">
            <a:avLst/>
          </a:prstGeom>
          <a:noFill/>
        </p:spPr>
        <p:txBody>
          <a:bodyPr wrap="square" rtlCol="0">
            <a:spAutoFit/>
          </a:bodyPr>
          <a:lstStyle/>
          <a:p>
            <a:pPr marL="342900" indent="-342900">
              <a:buFont typeface="+mj-lt"/>
              <a:buAutoNum type="arabicPeriod"/>
            </a:pPr>
            <a:r>
              <a:rPr lang="pt-BR" sz="3200" dirty="0">
                <a:solidFill>
                  <a:schemeClr val="tx1">
                    <a:lumMod val="65000"/>
                    <a:lumOff val="35000"/>
                  </a:schemeClr>
                </a:solidFill>
              </a:rPr>
              <a:t>INTRODUÇÃO À TELEFONIA</a:t>
            </a:r>
          </a:p>
          <a:p>
            <a:pPr marL="342900" indent="-342900">
              <a:buFont typeface="+mj-lt"/>
              <a:buAutoNum type="arabicPeriod"/>
            </a:pPr>
            <a:endParaRPr lang="pt-BR" sz="3200" dirty="0">
              <a:solidFill>
                <a:schemeClr val="tx1">
                  <a:lumMod val="65000"/>
                  <a:lumOff val="35000"/>
                </a:schemeClr>
              </a:solidFill>
            </a:endParaRPr>
          </a:p>
          <a:p>
            <a:pPr marL="342900" indent="-342900">
              <a:buFont typeface="+mj-lt"/>
              <a:buAutoNum type="arabicPeriod"/>
            </a:pPr>
            <a:r>
              <a:rPr lang="pt-BR" sz="3200" dirty="0">
                <a:solidFill>
                  <a:schemeClr val="tx1">
                    <a:lumMod val="65000"/>
                    <a:lumOff val="35000"/>
                  </a:schemeClr>
                </a:solidFill>
              </a:rPr>
              <a:t>COMO ACONTECEM AS CHAMADAS – LOCAL, LDN E LDI</a:t>
            </a:r>
          </a:p>
          <a:p>
            <a:pPr marL="342900" indent="-342900">
              <a:buFont typeface="+mj-lt"/>
              <a:buAutoNum type="arabicPeriod"/>
            </a:pPr>
            <a:endParaRPr lang="pt-BR" sz="3200" dirty="0">
              <a:solidFill>
                <a:schemeClr val="tx1">
                  <a:lumMod val="65000"/>
                  <a:lumOff val="35000"/>
                </a:schemeClr>
              </a:solidFill>
            </a:endParaRPr>
          </a:p>
          <a:p>
            <a:pPr marL="342900" indent="-342900">
              <a:buFont typeface="+mj-lt"/>
              <a:buAutoNum type="arabicPeriod"/>
            </a:pPr>
            <a:r>
              <a:rPr lang="pt-BR" sz="3200" dirty="0">
                <a:solidFill>
                  <a:srgbClr val="FF0000"/>
                </a:solidFill>
              </a:rPr>
              <a:t>TELEFONIA IP</a:t>
            </a:r>
          </a:p>
          <a:p>
            <a:pPr marL="342900" indent="-342900">
              <a:buFont typeface="+mj-lt"/>
              <a:buAutoNum type="arabicPeriod"/>
            </a:pPr>
            <a:endParaRPr lang="pt-BR" sz="3200" dirty="0">
              <a:solidFill>
                <a:schemeClr val="tx1">
                  <a:lumMod val="65000"/>
                  <a:lumOff val="35000"/>
                </a:schemeClr>
              </a:solidFill>
            </a:endParaRPr>
          </a:p>
          <a:p>
            <a:pPr marL="342900" indent="-342900">
              <a:buFont typeface="+mj-lt"/>
              <a:buAutoNum type="arabicPeriod"/>
            </a:pPr>
            <a:r>
              <a:rPr lang="pt-BR" sz="3200" dirty="0">
                <a:solidFill>
                  <a:schemeClr val="tx1">
                    <a:lumMod val="65000"/>
                    <a:lumOff val="35000"/>
                  </a:schemeClr>
                </a:solidFill>
              </a:rPr>
              <a:t>OPERADORA DE TELEFONIA NGN</a:t>
            </a:r>
          </a:p>
          <a:p>
            <a:pPr marL="342900" indent="-342900">
              <a:buFont typeface="+mj-lt"/>
              <a:buAutoNum type="arabicPeriod"/>
            </a:pPr>
            <a:endParaRPr lang="pt-BR" sz="3200" dirty="0">
              <a:solidFill>
                <a:schemeClr val="tx1">
                  <a:lumMod val="65000"/>
                  <a:lumOff val="35000"/>
                </a:schemeClr>
              </a:solidFill>
            </a:endParaRPr>
          </a:p>
          <a:p>
            <a:pPr marL="342900" indent="-342900">
              <a:buFont typeface="+mj-lt"/>
              <a:buAutoNum type="arabicPeriod"/>
            </a:pPr>
            <a:r>
              <a:rPr lang="pt-BR" sz="3200" dirty="0">
                <a:solidFill>
                  <a:schemeClr val="tx1">
                    <a:lumMod val="65000"/>
                    <a:lumOff val="35000"/>
                  </a:schemeClr>
                </a:solidFill>
              </a:rPr>
              <a:t>PROJETO BÁSICO DE UM SISTEMA DE TELEFONIA NGN</a:t>
            </a:r>
          </a:p>
        </p:txBody>
      </p:sp>
      <p:sp>
        <p:nvSpPr>
          <p:cNvPr id="6" name="Título 1"/>
          <p:cNvSpPr>
            <a:spLocks noGrp="1"/>
          </p:cNvSpPr>
          <p:nvPr>
            <p:ph type="title"/>
          </p:nvPr>
        </p:nvSpPr>
        <p:spPr>
          <a:xfrm>
            <a:off x="406400" y="317500"/>
            <a:ext cx="8596668" cy="1320800"/>
          </a:xfrm>
        </p:spPr>
        <p:txBody>
          <a:bodyPr/>
          <a:lstStyle/>
          <a:p>
            <a:r>
              <a:rPr lang="pt-BR" dirty="0"/>
              <a:t>AGENDA</a:t>
            </a:r>
          </a:p>
        </p:txBody>
      </p:sp>
    </p:spTree>
    <p:extLst>
      <p:ext uri="{BB962C8B-B14F-4D97-AF65-F5344CB8AC3E}">
        <p14:creationId xmlns:p14="http://schemas.microsoft.com/office/powerpoint/2010/main" val="40517313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119764" y="141289"/>
            <a:ext cx="8596668" cy="1320800"/>
          </a:xfrm>
          <a:prstGeom prst="rect">
            <a:avLst/>
          </a:prstGeom>
        </p:spPr>
        <p:txBody>
          <a:bodyPr vert="horz" lIns="121900" tIns="121900" rIns="121900" bIns="121900" rtlCol="0" anchor="t" anchorCtr="0">
            <a:noAutofit/>
          </a:bodyPr>
          <a:lstStyle/>
          <a:p>
            <a:pPr lvl="0"/>
            <a:r>
              <a:rPr lang="en" b="1" dirty="0"/>
              <a:t>NGN – New Generation Network</a:t>
            </a:r>
            <a:br>
              <a:rPr lang="en" b="1" dirty="0"/>
            </a:br>
            <a:br>
              <a:rPr lang="en" b="1" dirty="0"/>
            </a:br>
            <a:endParaRPr lang="en" sz="1867" b="1" dirty="0">
              <a:solidFill>
                <a:schemeClr val="bg1"/>
              </a:solidFill>
            </a:endParaRPr>
          </a:p>
        </p:txBody>
      </p:sp>
      <p:sp>
        <p:nvSpPr>
          <p:cNvPr id="12" name="Shape 108"/>
          <p:cNvSpPr txBox="1">
            <a:spLocks noGrp="1"/>
          </p:cNvSpPr>
          <p:nvPr>
            <p:ph idx="1"/>
          </p:nvPr>
        </p:nvSpPr>
        <p:spPr>
          <a:xfrm>
            <a:off x="119764" y="1017589"/>
            <a:ext cx="10141836" cy="3880773"/>
          </a:xfrm>
          <a:prstGeom prst="rect">
            <a:avLst/>
          </a:prstGeom>
        </p:spPr>
        <p:txBody>
          <a:bodyPr vert="horz" lIns="121900" tIns="121900" rIns="121900" bIns="121900" rtlCol="0" anchor="t" anchorCtr="0">
            <a:noAutofit/>
          </a:bodyPr>
          <a:lstStyle/>
          <a:p>
            <a:pPr marL="114300" indent="-457200">
              <a:spcBef>
                <a:spcPts val="0"/>
              </a:spcBef>
            </a:pPr>
            <a:r>
              <a:rPr lang="pt-BR" sz="1600" dirty="0">
                <a:solidFill>
                  <a:schemeClr val="tx1">
                    <a:lumMod val="65000"/>
                    <a:lumOff val="35000"/>
                  </a:schemeClr>
                </a:solidFill>
              </a:rPr>
              <a:t>O conceito </a:t>
            </a:r>
            <a:r>
              <a:rPr lang="pt-BR" sz="1600" b="1" dirty="0">
                <a:solidFill>
                  <a:schemeClr val="tx1">
                    <a:lumMod val="65000"/>
                    <a:lumOff val="35000"/>
                  </a:schemeClr>
                </a:solidFill>
              </a:rPr>
              <a:t>NGN</a:t>
            </a:r>
            <a:r>
              <a:rPr lang="pt-BR" sz="1600" dirty="0">
                <a:solidFill>
                  <a:schemeClr val="tx1">
                    <a:lumMod val="65000"/>
                    <a:lumOff val="35000"/>
                  </a:schemeClr>
                </a:solidFill>
                <a:sym typeface="Monotype Sorts" pitchFamily="2" charset="2"/>
              </a:rPr>
              <a:t> REDES DE NOVA GERAÇÃO (NEWGENERATION NETWORK)</a:t>
            </a:r>
            <a:r>
              <a:rPr lang="pt-BR" sz="1600" dirty="0">
                <a:solidFill>
                  <a:schemeClr val="tx1">
                    <a:lumMod val="65000"/>
                    <a:lumOff val="35000"/>
                  </a:schemeClr>
                </a:solidFill>
              </a:rPr>
              <a:t> está relacionado a uma ideia bastante simples: transportar toda a informação que corre pela rede em pacotes digitais que utilizam o protocolo IP (Internet </a:t>
            </a:r>
            <a:r>
              <a:rPr lang="pt-BR" sz="1600" dirty="0" err="1">
                <a:solidFill>
                  <a:schemeClr val="tx1">
                    <a:lumMod val="65000"/>
                    <a:lumOff val="35000"/>
                  </a:schemeClr>
                </a:solidFill>
              </a:rPr>
              <a:t>Protocol</a:t>
            </a:r>
            <a:r>
              <a:rPr lang="pt-BR" sz="1600" dirty="0">
                <a:solidFill>
                  <a:schemeClr val="tx1">
                    <a:lumMod val="65000"/>
                    <a:lumOff val="35000"/>
                  </a:schemeClr>
                </a:solidFill>
              </a:rPr>
              <a:t>). Tais pacotes seriam capazes de transportar conversas telefônicas, vídeo, arquivos, e-mails, dentre outros, utilizando apenas uma única infraestrutura</a:t>
            </a:r>
            <a:endParaRPr lang="en" sz="1600" b="1" dirty="0">
              <a:solidFill>
                <a:schemeClr val="tx1">
                  <a:lumMod val="65000"/>
                  <a:lumOff val="35000"/>
                </a:schemeClr>
              </a:solidFill>
            </a:endParaRPr>
          </a:p>
        </p:txBody>
      </p:sp>
      <p:pic>
        <p:nvPicPr>
          <p:cNvPr id="14" name="Espaço Reservado para Conteúdo 3"/>
          <p:cNvPicPr>
            <a:picLocks noChangeAspect="1"/>
          </p:cNvPicPr>
          <p:nvPr/>
        </p:nvPicPr>
        <p:blipFill>
          <a:blip r:embed="rId3"/>
          <a:stretch>
            <a:fillRect/>
          </a:stretch>
        </p:blipFill>
        <p:spPr>
          <a:xfrm>
            <a:off x="1796484" y="2338389"/>
            <a:ext cx="7223518" cy="4265611"/>
          </a:xfrm>
          <a:prstGeom prst="rect">
            <a:avLst/>
          </a:prstGeom>
          <a:noFill/>
          <a:ln>
            <a:noFill/>
          </a:ln>
        </p:spPr>
      </p:pic>
      <p:pic>
        <p:nvPicPr>
          <p:cNvPr id="6" name="Picture 2" descr="http://life.com.br/images/life/logolif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
        <p:nvSpPr>
          <p:cNvPr id="7" name="Seta para cima 6"/>
          <p:cNvSpPr/>
          <p:nvPr/>
        </p:nvSpPr>
        <p:spPr>
          <a:xfrm>
            <a:off x="9550400" y="228600"/>
            <a:ext cx="1943100" cy="1676400"/>
          </a:xfrm>
          <a:prstGeom prst="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770980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156634" y="140905"/>
            <a:ext cx="8596668" cy="1320800"/>
          </a:xfrm>
          <a:prstGeom prst="rect">
            <a:avLst/>
          </a:prstGeom>
        </p:spPr>
        <p:txBody>
          <a:bodyPr vert="horz" lIns="121900" tIns="121900" rIns="121900" bIns="121900" rtlCol="0" anchor="t" anchorCtr="0">
            <a:noAutofit/>
          </a:bodyPr>
          <a:lstStyle/>
          <a:p>
            <a:pPr lvl="0"/>
            <a:r>
              <a:rPr lang="en" b="1" dirty="0"/>
              <a:t>REDE CONVERGIDA</a:t>
            </a:r>
            <a:br>
              <a:rPr lang="en" b="1" dirty="0"/>
            </a:br>
            <a:br>
              <a:rPr lang="en" b="1" dirty="0"/>
            </a:br>
            <a:endParaRPr lang="en" sz="1867" b="1" dirty="0">
              <a:solidFill>
                <a:schemeClr val="bg1"/>
              </a:solidFill>
            </a:endParaRPr>
          </a:p>
        </p:txBody>
      </p:sp>
      <p:sp>
        <p:nvSpPr>
          <p:cNvPr id="107" name="Shape 107"/>
          <p:cNvSpPr txBox="1">
            <a:spLocks noGrp="1"/>
          </p:cNvSpPr>
          <p:nvPr>
            <p:ph type="sldNum" sz="quarter" idx="12"/>
          </p:nvPr>
        </p:nvSpPr>
        <p:spPr>
          <a:prstGeom prst="rect">
            <a:avLst/>
          </a:prstGeom>
        </p:spPr>
        <p:txBody>
          <a:bodyPr vert="horz" lIns="121900" tIns="121900" rIns="121900" bIns="121900" rtlCol="0" anchor="ctr" anchorCtr="0">
            <a:noAutofit/>
          </a:bodyPr>
          <a:lstStyle/>
          <a:p>
            <a:fld id="{00000000-1234-1234-1234-123412341234}" type="slidenum">
              <a:rPr lang="en"/>
              <a:pPr/>
              <a:t>33</a:t>
            </a:fld>
            <a:endParaRPr lang="en"/>
          </a:p>
        </p:txBody>
      </p:sp>
      <p:pic>
        <p:nvPicPr>
          <p:cNvPr id="7" name="Picture 4"/>
          <p:cNvPicPr>
            <a:picLocks noChangeAspect="1" noChangeArrowheads="1"/>
          </p:cNvPicPr>
          <p:nvPr/>
        </p:nvPicPr>
        <p:blipFill>
          <a:blip r:embed="rId3" cstate="print"/>
          <a:srcRect/>
          <a:stretch>
            <a:fillRect/>
          </a:stretch>
        </p:blipFill>
        <p:spPr bwMode="auto">
          <a:xfrm>
            <a:off x="1292494" y="1461705"/>
            <a:ext cx="7981508" cy="4851941"/>
          </a:xfrm>
          <a:prstGeom prst="rect">
            <a:avLst/>
          </a:prstGeom>
          <a:noFill/>
          <a:ln w="9525">
            <a:solidFill>
              <a:srgbClr val="000066"/>
            </a:solidFill>
            <a:miter lim="800000"/>
            <a:headEnd/>
            <a:tailEnd/>
          </a:ln>
          <a:effectLst/>
        </p:spPr>
      </p:pic>
      <p:pic>
        <p:nvPicPr>
          <p:cNvPr id="6" name="Picture 2" descr="http://life.com.br/images/life/logolif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413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3" name="Shape 108"/>
          <p:cNvSpPr txBox="1">
            <a:spLocks/>
          </p:cNvSpPr>
          <p:nvPr/>
        </p:nvSpPr>
        <p:spPr>
          <a:xfrm>
            <a:off x="155945" y="2482720"/>
            <a:ext cx="5812465" cy="1883717"/>
          </a:xfrm>
          <a:prstGeom prst="rect">
            <a:avLst/>
          </a:prstGeom>
        </p:spPr>
        <p:txBody>
          <a:bodyPr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just"/>
            <a:r>
              <a:rPr lang="pt-BR" sz="2000" dirty="0">
                <a:solidFill>
                  <a:schemeClr val="tx1">
                    <a:lumMod val="65000"/>
                    <a:lumOff val="35000"/>
                  </a:schemeClr>
                </a:solidFill>
                <a:latin typeface="+mn-lt"/>
              </a:rPr>
              <a:t>O </a:t>
            </a:r>
            <a:r>
              <a:rPr lang="pt-BR" sz="2000" b="1" dirty="0">
                <a:solidFill>
                  <a:schemeClr val="tx1">
                    <a:lumMod val="65000"/>
                    <a:lumOff val="35000"/>
                  </a:schemeClr>
                </a:solidFill>
                <a:latin typeface="+mn-lt"/>
              </a:rPr>
              <a:t>Telefonia IP </a:t>
            </a:r>
            <a:r>
              <a:rPr lang="pt-BR" sz="2000" dirty="0">
                <a:solidFill>
                  <a:schemeClr val="tx1">
                    <a:lumMod val="65000"/>
                    <a:lumOff val="35000"/>
                  </a:schemeClr>
                </a:solidFill>
                <a:latin typeface="+mn-lt"/>
              </a:rPr>
              <a:t>aplica-se à arquitetura de telefonia corporativa empresarial que faz uso da integração de tecnologias padrão, de forma integrada e aderente às normas reconhecidas e definidas, e em conformidade com as definições das Agências Reguladoras, como a ANATEL.</a:t>
            </a:r>
            <a:endParaRPr lang="en" sz="2000" dirty="0">
              <a:solidFill>
                <a:schemeClr val="tx1">
                  <a:lumMod val="65000"/>
                  <a:lumOff val="35000"/>
                </a:schemeClr>
              </a:solidFill>
              <a:latin typeface="+mn-lt"/>
            </a:endParaRPr>
          </a:p>
        </p:txBody>
      </p:sp>
      <p:pic>
        <p:nvPicPr>
          <p:cNvPr id="2" name="Imagem 1"/>
          <p:cNvPicPr>
            <a:picLocks noChangeAspect="1"/>
          </p:cNvPicPr>
          <p:nvPr/>
        </p:nvPicPr>
        <p:blipFill>
          <a:blip r:embed="rId3"/>
          <a:stretch>
            <a:fillRect/>
          </a:stretch>
        </p:blipFill>
        <p:spPr>
          <a:xfrm>
            <a:off x="6086475" y="0"/>
            <a:ext cx="6108076" cy="6858000"/>
          </a:xfrm>
          <a:prstGeom prst="rect">
            <a:avLst/>
          </a:prstGeom>
        </p:spPr>
      </p:pic>
      <p:pic>
        <p:nvPicPr>
          <p:cNvPr id="6" name="Picture 2" descr="http://life.com.br/images/life/logolif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53449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169334" y="127000"/>
            <a:ext cx="9457266" cy="1320800"/>
          </a:xfrm>
          <a:prstGeom prst="rect">
            <a:avLst/>
          </a:prstGeom>
        </p:spPr>
        <p:txBody>
          <a:bodyPr vert="horz" lIns="121900" tIns="121900" rIns="121900" bIns="121900" rtlCol="0" anchor="t" anchorCtr="0">
            <a:noAutofit/>
          </a:bodyPr>
          <a:lstStyle/>
          <a:p>
            <a:pPr lvl="0"/>
            <a:r>
              <a:rPr lang="en" b="1" dirty="0"/>
              <a:t>ARQUITETURA – PILHA DE PROTOCOLOS</a:t>
            </a:r>
            <a:br>
              <a:rPr lang="en" b="1" dirty="0"/>
            </a:br>
            <a:br>
              <a:rPr lang="en" b="1" dirty="0"/>
            </a:br>
            <a:br>
              <a:rPr lang="en" b="1" dirty="0"/>
            </a:br>
            <a:br>
              <a:rPr lang="en" b="1" dirty="0"/>
            </a:br>
            <a:br>
              <a:rPr lang="en" b="1" dirty="0"/>
            </a:br>
            <a:br>
              <a:rPr lang="en" b="1" dirty="0"/>
            </a:br>
            <a:br>
              <a:rPr lang="en" b="1" dirty="0"/>
            </a:br>
            <a:endParaRPr lang="en" sz="1867" b="1" dirty="0">
              <a:solidFill>
                <a:schemeClr val="bg1"/>
              </a:solidFill>
            </a:endParaRPr>
          </a:p>
        </p:txBody>
      </p:sp>
      <p:pic>
        <p:nvPicPr>
          <p:cNvPr id="1026" name="Picture 2" descr="http://www.teleco.com.br/imagens/TecVoip_fig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561" y="1346546"/>
            <a:ext cx="8303941" cy="494881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life.com.br/images/life/logolif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
        <p:nvSpPr>
          <p:cNvPr id="5" name="Seta para cima 4"/>
          <p:cNvSpPr/>
          <p:nvPr/>
        </p:nvSpPr>
        <p:spPr>
          <a:xfrm>
            <a:off x="9550400" y="228600"/>
            <a:ext cx="1943100" cy="1676400"/>
          </a:xfrm>
          <a:prstGeom prst="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4670245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118534" y="149066"/>
            <a:ext cx="8596668" cy="1320800"/>
          </a:xfrm>
          <a:prstGeom prst="rect">
            <a:avLst/>
          </a:prstGeom>
        </p:spPr>
        <p:txBody>
          <a:bodyPr vert="horz" lIns="121900" tIns="121900" rIns="121900" bIns="121900" rtlCol="0" anchor="t" anchorCtr="0">
            <a:noAutofit/>
          </a:bodyPr>
          <a:lstStyle/>
          <a:p>
            <a:pPr lvl="0"/>
            <a:r>
              <a:rPr lang="en" b="1" dirty="0"/>
              <a:t>PROTOCOLOS</a:t>
            </a:r>
            <a:br>
              <a:rPr lang="en" b="1" dirty="0"/>
            </a:br>
            <a:br>
              <a:rPr lang="en" b="1" dirty="0"/>
            </a:br>
            <a:endParaRPr lang="en" sz="1867" b="1" dirty="0">
              <a:solidFill>
                <a:schemeClr val="bg1"/>
              </a:solidFill>
            </a:endParaRPr>
          </a:p>
        </p:txBody>
      </p:sp>
      <p:sp>
        <p:nvSpPr>
          <p:cNvPr id="107" name="Shape 107"/>
          <p:cNvSpPr txBox="1">
            <a:spLocks noGrp="1"/>
          </p:cNvSpPr>
          <p:nvPr>
            <p:ph type="sldNum" sz="quarter" idx="12"/>
          </p:nvPr>
        </p:nvSpPr>
        <p:spPr>
          <a:prstGeom prst="rect">
            <a:avLst/>
          </a:prstGeom>
        </p:spPr>
        <p:txBody>
          <a:bodyPr vert="horz" lIns="121900" tIns="121900" rIns="121900" bIns="121900" rtlCol="0" anchor="ctr" anchorCtr="0">
            <a:noAutofit/>
          </a:bodyPr>
          <a:lstStyle/>
          <a:p>
            <a:fld id="{00000000-1234-1234-1234-123412341234}" type="slidenum">
              <a:rPr lang="en"/>
              <a:pPr/>
              <a:t>36</a:t>
            </a:fld>
            <a:endParaRPr lang="en"/>
          </a:p>
        </p:txBody>
      </p:sp>
      <p:graphicFrame>
        <p:nvGraphicFramePr>
          <p:cNvPr id="3" name="Tabela 2"/>
          <p:cNvGraphicFramePr>
            <a:graphicFrameLocks noGrp="1"/>
          </p:cNvGraphicFramePr>
          <p:nvPr>
            <p:extLst>
              <p:ext uri="{D42A27DB-BD31-4B8C-83A1-F6EECF244321}">
                <p14:modId xmlns:p14="http://schemas.microsoft.com/office/powerpoint/2010/main" val="1348339114"/>
              </p:ext>
            </p:extLst>
          </p:nvPr>
        </p:nvGraphicFramePr>
        <p:xfrm>
          <a:off x="1277975" y="1415732"/>
          <a:ext cx="8137450" cy="4936621"/>
        </p:xfrm>
        <a:graphic>
          <a:graphicData uri="http://schemas.openxmlformats.org/drawingml/2006/table">
            <a:tbl>
              <a:tblPr>
                <a:tableStyleId>{35758FB7-9AC5-4552-8A53-C91805E547FA}</a:tableStyleId>
              </a:tblPr>
              <a:tblGrid>
                <a:gridCol w="1500953">
                  <a:extLst>
                    <a:ext uri="{9D8B030D-6E8A-4147-A177-3AD203B41FA5}">
                      <a16:colId xmlns:a16="http://schemas.microsoft.com/office/drawing/2014/main" val="20000"/>
                    </a:ext>
                  </a:extLst>
                </a:gridCol>
                <a:gridCol w="2396540">
                  <a:extLst>
                    <a:ext uri="{9D8B030D-6E8A-4147-A177-3AD203B41FA5}">
                      <a16:colId xmlns:a16="http://schemas.microsoft.com/office/drawing/2014/main" val="20001"/>
                    </a:ext>
                  </a:extLst>
                </a:gridCol>
                <a:gridCol w="4239957">
                  <a:extLst>
                    <a:ext uri="{9D8B030D-6E8A-4147-A177-3AD203B41FA5}">
                      <a16:colId xmlns:a16="http://schemas.microsoft.com/office/drawing/2014/main" val="20002"/>
                    </a:ext>
                  </a:extLst>
                </a:gridCol>
              </a:tblGrid>
              <a:tr h="296645">
                <a:tc>
                  <a:txBody>
                    <a:bodyPr/>
                    <a:lstStyle/>
                    <a:p>
                      <a:pPr algn="l" fontAlgn="ctr"/>
                      <a:r>
                        <a:rPr lang="pt-BR" sz="1900" b="1" u="none" strike="noStrike" dirty="0">
                          <a:effectLst/>
                        </a:rPr>
                        <a:t>Padrões</a:t>
                      </a:r>
                      <a:endParaRPr lang="pt-BR" sz="1900" b="1" i="0" u="none" strike="noStrike" dirty="0">
                        <a:solidFill>
                          <a:srgbClr val="000000"/>
                        </a:solidFill>
                        <a:effectLst/>
                        <a:latin typeface="Segoe UI" panose="020B0502040204020203" pitchFamily="34" charset="0"/>
                      </a:endParaRPr>
                    </a:p>
                  </a:txBody>
                  <a:tcPr marL="12165" marR="12165" marT="12165" marB="0" anchor="ctr"/>
                </a:tc>
                <a:tc>
                  <a:txBody>
                    <a:bodyPr/>
                    <a:lstStyle/>
                    <a:p>
                      <a:pPr algn="l" fontAlgn="ctr"/>
                      <a:r>
                        <a:rPr lang="pt-BR" sz="1900" b="1" u="none" strike="noStrike">
                          <a:effectLst/>
                        </a:rPr>
                        <a:t>Protocolos</a:t>
                      </a:r>
                      <a:endParaRPr lang="pt-BR" sz="1900" b="1" i="0" u="none" strike="noStrike">
                        <a:solidFill>
                          <a:srgbClr val="000000"/>
                        </a:solidFill>
                        <a:effectLst/>
                        <a:latin typeface="Segoe UI" panose="020B0502040204020203" pitchFamily="34" charset="0"/>
                      </a:endParaRPr>
                    </a:p>
                  </a:txBody>
                  <a:tcPr marL="12165" marR="12165" marT="12165" marB="0" anchor="ctr"/>
                </a:tc>
                <a:tc>
                  <a:txBody>
                    <a:bodyPr/>
                    <a:lstStyle/>
                    <a:p>
                      <a:pPr algn="l" fontAlgn="b"/>
                      <a:r>
                        <a:rPr lang="pt-BR" sz="1900" b="1" u="none" strike="noStrike" dirty="0">
                          <a:effectLst/>
                        </a:rPr>
                        <a:t>Proposta</a:t>
                      </a:r>
                      <a:endParaRPr lang="pt-BR" sz="1900" b="1" i="0" u="none" strike="noStrike" dirty="0">
                        <a:solidFill>
                          <a:srgbClr val="000000"/>
                        </a:solidFill>
                        <a:effectLst/>
                        <a:latin typeface="Segoe UI" panose="020B0502040204020203" pitchFamily="34" charset="0"/>
                      </a:endParaRPr>
                    </a:p>
                  </a:txBody>
                  <a:tcPr marL="12165" marR="12165" marT="12165" marB="0" anchor="b"/>
                </a:tc>
                <a:extLst>
                  <a:ext uri="{0D108BD9-81ED-4DB2-BD59-A6C34878D82A}">
                    <a16:rowId xmlns:a16="http://schemas.microsoft.com/office/drawing/2014/main" val="10000"/>
                  </a:ext>
                </a:extLst>
              </a:tr>
              <a:tr h="1216508">
                <a:tc>
                  <a:txBody>
                    <a:bodyPr/>
                    <a:lstStyle/>
                    <a:p>
                      <a:pPr algn="l" fontAlgn="ctr"/>
                      <a:r>
                        <a:rPr lang="pt-BR" sz="1500" u="none" strike="noStrike">
                          <a:effectLst/>
                        </a:rPr>
                        <a:t>SS7 over IP</a:t>
                      </a:r>
                      <a:endParaRPr lang="pt-BR" sz="1500" b="0" i="0" u="none" strike="noStrike">
                        <a:solidFill>
                          <a:srgbClr val="000000"/>
                        </a:solidFill>
                        <a:effectLst/>
                        <a:latin typeface="Calibri" panose="020F0502020204030204" pitchFamily="34" charset="0"/>
                      </a:endParaRPr>
                    </a:p>
                  </a:txBody>
                  <a:tcPr marL="12165" marR="12165" marT="12165" marB="0" anchor="ctr"/>
                </a:tc>
                <a:tc>
                  <a:txBody>
                    <a:bodyPr/>
                    <a:lstStyle/>
                    <a:p>
                      <a:pPr algn="l" fontAlgn="ctr"/>
                      <a:r>
                        <a:rPr lang="pt-BR" sz="1500" b="1" u="none" strike="noStrike" dirty="0">
                          <a:effectLst/>
                        </a:rPr>
                        <a:t>SIGTRAN,</a:t>
                      </a:r>
                      <a:br>
                        <a:rPr lang="pt-BR" sz="1500" b="1" u="none" strike="noStrike" dirty="0">
                          <a:effectLst/>
                        </a:rPr>
                      </a:br>
                      <a:r>
                        <a:rPr lang="pt-BR" sz="1500" b="1" u="none" strike="noStrike" dirty="0">
                          <a:effectLst/>
                        </a:rPr>
                        <a:t>TALI, Q.2111</a:t>
                      </a:r>
                      <a:endParaRPr lang="pt-BR" sz="1500" b="1" i="0" u="none" strike="noStrike" dirty="0">
                        <a:solidFill>
                          <a:srgbClr val="000000"/>
                        </a:solidFill>
                        <a:effectLst/>
                        <a:latin typeface="Calibri" panose="020F0502020204030204" pitchFamily="34" charset="0"/>
                      </a:endParaRPr>
                    </a:p>
                  </a:txBody>
                  <a:tcPr marL="12165" marR="12165" marT="12165" marB="0" anchor="ctr"/>
                </a:tc>
                <a:tc>
                  <a:txBody>
                    <a:bodyPr/>
                    <a:lstStyle/>
                    <a:p>
                      <a:pPr algn="l" fontAlgn="b"/>
                      <a:r>
                        <a:rPr lang="pt-BR" sz="1500" u="none" strike="noStrike">
                          <a:effectLst/>
                        </a:rPr>
                        <a:t>As redes IP precisam ter interfaces com o</a:t>
                      </a:r>
                      <a:br>
                        <a:rPr lang="pt-BR" sz="1500" u="none" strike="noStrike">
                          <a:effectLst/>
                        </a:rPr>
                      </a:br>
                      <a:r>
                        <a:rPr lang="pt-BR" sz="1500" u="none" strike="noStrike">
                          <a:effectLst/>
                        </a:rPr>
                        <a:t>protocolo de sinalização SS7 e também</a:t>
                      </a:r>
                      <a:br>
                        <a:rPr lang="pt-BR" sz="1500" u="none" strike="noStrike">
                          <a:effectLst/>
                        </a:rPr>
                      </a:br>
                      <a:r>
                        <a:rPr lang="pt-BR" sz="1500" u="none" strike="noStrike">
                          <a:effectLst/>
                        </a:rPr>
                        <a:t>prover transporte entre elas.</a:t>
                      </a:r>
                      <a:br>
                        <a:rPr lang="pt-BR" sz="1500" u="none" strike="noStrike">
                          <a:effectLst/>
                        </a:rPr>
                      </a:br>
                      <a:r>
                        <a:rPr lang="pt-BR" sz="1500" u="none" strike="noStrike">
                          <a:effectLst/>
                        </a:rPr>
                        <a:t>Permitir que a sinalização de voz possa ser</a:t>
                      </a:r>
                      <a:br>
                        <a:rPr lang="pt-BR" sz="1500" u="none" strike="noStrike">
                          <a:effectLst/>
                        </a:rPr>
                      </a:br>
                      <a:r>
                        <a:rPr lang="pt-BR" sz="1500" u="none" strike="noStrike">
                          <a:effectLst/>
                        </a:rPr>
                        <a:t>manipulada em um ambiente IP. </a:t>
                      </a:r>
                      <a:endParaRPr lang="pt-BR" sz="1500" b="0" i="0" u="none" strike="noStrike">
                        <a:solidFill>
                          <a:srgbClr val="000000"/>
                        </a:solidFill>
                        <a:effectLst/>
                        <a:latin typeface="Calibri" panose="020F0502020204030204" pitchFamily="34" charset="0"/>
                      </a:endParaRPr>
                    </a:p>
                  </a:txBody>
                  <a:tcPr marL="12165" marR="12165" marT="12165" marB="0" anchor="b"/>
                </a:tc>
                <a:extLst>
                  <a:ext uri="{0D108BD9-81ED-4DB2-BD59-A6C34878D82A}">
                    <a16:rowId xmlns:a16="http://schemas.microsoft.com/office/drawing/2014/main" val="10001"/>
                  </a:ext>
                </a:extLst>
              </a:tr>
              <a:tr h="1459809">
                <a:tc>
                  <a:txBody>
                    <a:bodyPr/>
                    <a:lstStyle/>
                    <a:p>
                      <a:pPr algn="l" fontAlgn="ctr"/>
                      <a:r>
                        <a:rPr lang="pt-BR" sz="1500" b="1" u="none" strike="noStrike" dirty="0" err="1">
                          <a:solidFill>
                            <a:srgbClr val="FF0000"/>
                          </a:solidFill>
                          <a:effectLst/>
                        </a:rPr>
                        <a:t>Session</a:t>
                      </a:r>
                      <a:r>
                        <a:rPr lang="pt-BR" sz="1500" b="1" u="none" strike="noStrike" dirty="0">
                          <a:solidFill>
                            <a:srgbClr val="FF0000"/>
                          </a:solidFill>
                          <a:effectLst/>
                        </a:rPr>
                        <a:t> </a:t>
                      </a:r>
                      <a:r>
                        <a:rPr lang="pt-BR" sz="1500" b="1" u="none" strike="noStrike" dirty="0" err="1">
                          <a:solidFill>
                            <a:srgbClr val="FF0000"/>
                          </a:solidFill>
                          <a:effectLst/>
                        </a:rPr>
                        <a:t>Set-up</a:t>
                      </a:r>
                      <a:endParaRPr lang="pt-BR" sz="1500" b="1" i="0" u="none" strike="noStrike" dirty="0">
                        <a:solidFill>
                          <a:srgbClr val="FF0000"/>
                        </a:solidFill>
                        <a:effectLst/>
                        <a:latin typeface="Calibri" panose="020F0502020204030204" pitchFamily="34" charset="0"/>
                      </a:endParaRPr>
                    </a:p>
                  </a:txBody>
                  <a:tcPr marL="12165" marR="12165" marT="12165" marB="0" anchor="ctr"/>
                </a:tc>
                <a:tc>
                  <a:txBody>
                    <a:bodyPr/>
                    <a:lstStyle/>
                    <a:p>
                      <a:pPr algn="l" fontAlgn="ctr"/>
                      <a:r>
                        <a:rPr lang="pt-BR" sz="1500" b="1" u="none" strike="noStrike" dirty="0">
                          <a:solidFill>
                            <a:srgbClr val="FF0000"/>
                          </a:solidFill>
                          <a:effectLst/>
                        </a:rPr>
                        <a:t>H.323, SIP, BICC,</a:t>
                      </a:r>
                      <a:br>
                        <a:rPr lang="pt-BR" sz="1500" b="1" u="none" strike="noStrike" dirty="0">
                          <a:solidFill>
                            <a:srgbClr val="FF0000"/>
                          </a:solidFill>
                          <a:effectLst/>
                        </a:rPr>
                      </a:br>
                      <a:r>
                        <a:rPr lang="pt-BR" sz="1500" b="1" u="none" strike="noStrike" dirty="0">
                          <a:solidFill>
                            <a:srgbClr val="FF0000"/>
                          </a:solidFill>
                          <a:effectLst/>
                        </a:rPr>
                        <a:t>SIP-T</a:t>
                      </a:r>
                      <a:endParaRPr lang="pt-BR" sz="1500" b="1" i="0" u="none" strike="noStrike" dirty="0">
                        <a:solidFill>
                          <a:srgbClr val="FF0000"/>
                        </a:solidFill>
                        <a:effectLst/>
                        <a:latin typeface="Calibri" panose="020F0502020204030204" pitchFamily="34" charset="0"/>
                      </a:endParaRPr>
                    </a:p>
                  </a:txBody>
                  <a:tcPr marL="12165" marR="12165" marT="12165" marB="0" anchor="ctr"/>
                </a:tc>
                <a:tc>
                  <a:txBody>
                    <a:bodyPr/>
                    <a:lstStyle/>
                    <a:p>
                      <a:pPr algn="l" fontAlgn="b"/>
                      <a:r>
                        <a:rPr lang="pt-BR" sz="1500" b="1" u="none" strike="noStrike" dirty="0">
                          <a:solidFill>
                            <a:srgbClr val="FF0000"/>
                          </a:solidFill>
                          <a:effectLst/>
                        </a:rPr>
                        <a:t>As redes convergentes devem ter o "melhor</a:t>
                      </a:r>
                      <a:br>
                        <a:rPr lang="pt-BR" sz="1500" b="1" u="none" strike="noStrike" dirty="0">
                          <a:solidFill>
                            <a:srgbClr val="FF0000"/>
                          </a:solidFill>
                          <a:effectLst/>
                        </a:rPr>
                      </a:br>
                      <a:r>
                        <a:rPr lang="pt-BR" sz="1500" b="1" u="none" strike="noStrike" dirty="0">
                          <a:solidFill>
                            <a:srgbClr val="FF0000"/>
                          </a:solidFill>
                          <a:effectLst/>
                        </a:rPr>
                        <a:t>esforço" de transporte para suportar as</a:t>
                      </a:r>
                      <a:br>
                        <a:rPr lang="pt-BR" sz="1500" b="1" u="none" strike="noStrike" dirty="0">
                          <a:solidFill>
                            <a:srgbClr val="FF0000"/>
                          </a:solidFill>
                          <a:effectLst/>
                        </a:rPr>
                      </a:br>
                      <a:r>
                        <a:rPr lang="pt-BR" sz="1500" b="1" u="none" strike="noStrike" dirty="0">
                          <a:solidFill>
                            <a:srgbClr val="FF0000"/>
                          </a:solidFill>
                          <a:effectLst/>
                        </a:rPr>
                        <a:t>sessões que representam o fluxo de dados e ter definido as especificações de </a:t>
                      </a:r>
                      <a:r>
                        <a:rPr lang="pt-BR" sz="1500" b="1" u="none" strike="noStrike" dirty="0" err="1">
                          <a:solidFill>
                            <a:srgbClr val="FF0000"/>
                          </a:solidFill>
                          <a:effectLst/>
                        </a:rPr>
                        <a:t>QoS</a:t>
                      </a:r>
                      <a:r>
                        <a:rPr lang="pt-BR" sz="1500" b="1" u="none" strike="noStrike" dirty="0">
                          <a:solidFill>
                            <a:srgbClr val="FF0000"/>
                          </a:solidFill>
                          <a:effectLst/>
                        </a:rPr>
                        <a:t>.</a:t>
                      </a:r>
                      <a:br>
                        <a:rPr lang="pt-BR" sz="1500" b="1" u="none" strike="noStrike" dirty="0">
                          <a:solidFill>
                            <a:srgbClr val="FF0000"/>
                          </a:solidFill>
                          <a:effectLst/>
                        </a:rPr>
                      </a:br>
                      <a:r>
                        <a:rPr lang="pt-BR" sz="1500" b="1" u="none" strike="noStrike" dirty="0">
                          <a:solidFill>
                            <a:srgbClr val="FF0000"/>
                          </a:solidFill>
                          <a:effectLst/>
                        </a:rPr>
                        <a:t>Permitir estabilidade, modificação e</a:t>
                      </a:r>
                      <a:br>
                        <a:rPr lang="pt-BR" sz="1500" b="1" u="none" strike="noStrike" dirty="0">
                          <a:solidFill>
                            <a:srgbClr val="FF0000"/>
                          </a:solidFill>
                          <a:effectLst/>
                        </a:rPr>
                      </a:br>
                      <a:r>
                        <a:rPr lang="pt-BR" sz="1500" b="1" u="none" strike="noStrike" dirty="0">
                          <a:solidFill>
                            <a:srgbClr val="FF0000"/>
                          </a:solidFill>
                          <a:effectLst/>
                        </a:rPr>
                        <a:t>terminação das chamadas multimídia. </a:t>
                      </a:r>
                      <a:endParaRPr lang="pt-BR" sz="1500" b="1" i="0" u="none" strike="noStrike" dirty="0">
                        <a:solidFill>
                          <a:srgbClr val="FF0000"/>
                        </a:solidFill>
                        <a:effectLst/>
                        <a:latin typeface="Calibri" panose="020F0502020204030204" pitchFamily="34" charset="0"/>
                      </a:endParaRPr>
                    </a:p>
                  </a:txBody>
                  <a:tcPr marL="12165" marR="12165" marT="12165" marB="0" anchor="b"/>
                </a:tc>
                <a:extLst>
                  <a:ext uri="{0D108BD9-81ED-4DB2-BD59-A6C34878D82A}">
                    <a16:rowId xmlns:a16="http://schemas.microsoft.com/office/drawing/2014/main" val="10002"/>
                  </a:ext>
                </a:extLst>
              </a:tr>
              <a:tr h="973207">
                <a:tc>
                  <a:txBody>
                    <a:bodyPr/>
                    <a:lstStyle/>
                    <a:p>
                      <a:pPr algn="l" fontAlgn="ctr"/>
                      <a:r>
                        <a:rPr lang="pt-BR" sz="1500" u="none" strike="noStrike" dirty="0">
                          <a:effectLst/>
                        </a:rPr>
                        <a:t>Gateway </a:t>
                      </a:r>
                      <a:r>
                        <a:rPr lang="pt-BR" sz="1500" u="none" strike="noStrike" dirty="0" err="1">
                          <a:effectLst/>
                        </a:rPr>
                        <a:t>Control</a:t>
                      </a:r>
                      <a:endParaRPr lang="pt-BR" sz="1500" b="0" i="0" u="none" strike="noStrike" dirty="0">
                        <a:solidFill>
                          <a:srgbClr val="000000"/>
                        </a:solidFill>
                        <a:effectLst/>
                        <a:latin typeface="Calibri" panose="020F0502020204030204" pitchFamily="34" charset="0"/>
                      </a:endParaRPr>
                    </a:p>
                  </a:txBody>
                  <a:tcPr marL="12165" marR="12165" marT="12165" marB="0" anchor="ctr"/>
                </a:tc>
                <a:tc>
                  <a:txBody>
                    <a:bodyPr/>
                    <a:lstStyle/>
                    <a:p>
                      <a:pPr algn="l" fontAlgn="ctr"/>
                      <a:r>
                        <a:rPr lang="pt-BR" sz="1500" b="1" u="none" strike="noStrike" dirty="0">
                          <a:effectLst/>
                        </a:rPr>
                        <a:t>MGCP,</a:t>
                      </a:r>
                      <a:br>
                        <a:rPr lang="pt-BR" sz="1500" b="1" u="none" strike="noStrike" dirty="0">
                          <a:effectLst/>
                        </a:rPr>
                      </a:br>
                      <a:r>
                        <a:rPr lang="pt-BR" sz="1500" b="1" u="none" strike="noStrike" dirty="0">
                          <a:effectLst/>
                        </a:rPr>
                        <a:t>MEGACO (H.248</a:t>
                      </a:r>
                      <a:endParaRPr lang="pt-BR" sz="1500" b="1" i="0" u="none" strike="noStrike" dirty="0">
                        <a:solidFill>
                          <a:srgbClr val="000000"/>
                        </a:solidFill>
                        <a:effectLst/>
                        <a:latin typeface="Calibri" panose="020F0502020204030204" pitchFamily="34" charset="0"/>
                      </a:endParaRPr>
                    </a:p>
                  </a:txBody>
                  <a:tcPr marL="12165" marR="12165" marT="12165" marB="0" anchor="ctr"/>
                </a:tc>
                <a:tc>
                  <a:txBody>
                    <a:bodyPr/>
                    <a:lstStyle/>
                    <a:p>
                      <a:pPr algn="l" fontAlgn="b"/>
                      <a:r>
                        <a:rPr lang="pt-BR" sz="1500" u="none" strike="noStrike" dirty="0">
                          <a:effectLst/>
                        </a:rPr>
                        <a:t>Iniciar e terminar sessões.</a:t>
                      </a:r>
                      <a:br>
                        <a:rPr lang="pt-BR" sz="1500" u="none" strike="noStrike" dirty="0">
                          <a:effectLst/>
                        </a:rPr>
                      </a:br>
                      <a:r>
                        <a:rPr lang="pt-BR" sz="1500" u="none" strike="noStrike" dirty="0">
                          <a:effectLst/>
                        </a:rPr>
                        <a:t>Interfaces são necessárias para tarifação,</a:t>
                      </a:r>
                      <a:br>
                        <a:rPr lang="pt-BR" sz="1500" u="none" strike="noStrike" dirty="0">
                          <a:effectLst/>
                        </a:rPr>
                      </a:br>
                      <a:r>
                        <a:rPr lang="pt-BR" sz="1500" u="none" strike="noStrike" dirty="0">
                          <a:effectLst/>
                        </a:rPr>
                        <a:t>aprovisionamento e sistemas</a:t>
                      </a:r>
                      <a:br>
                        <a:rPr lang="pt-BR" sz="1500" u="none" strike="noStrike" dirty="0">
                          <a:effectLst/>
                        </a:rPr>
                      </a:br>
                      <a:r>
                        <a:rPr lang="pt-BR" sz="1500" u="none" strike="noStrike" dirty="0">
                          <a:effectLst/>
                        </a:rPr>
                        <a:t>de atendimento a clientes. </a:t>
                      </a:r>
                      <a:endParaRPr lang="pt-BR" sz="1500" b="0" i="0" u="none" strike="noStrike" dirty="0">
                        <a:solidFill>
                          <a:srgbClr val="000000"/>
                        </a:solidFill>
                        <a:effectLst/>
                        <a:latin typeface="Calibri" panose="020F0502020204030204" pitchFamily="34" charset="0"/>
                      </a:endParaRPr>
                    </a:p>
                  </a:txBody>
                  <a:tcPr marL="12165" marR="12165" marT="12165" marB="0" anchor="b"/>
                </a:tc>
                <a:extLst>
                  <a:ext uri="{0D108BD9-81ED-4DB2-BD59-A6C34878D82A}">
                    <a16:rowId xmlns:a16="http://schemas.microsoft.com/office/drawing/2014/main" val="10003"/>
                  </a:ext>
                </a:extLst>
              </a:tr>
              <a:tr h="985372">
                <a:tc>
                  <a:txBody>
                    <a:bodyPr/>
                    <a:lstStyle/>
                    <a:p>
                      <a:pPr algn="l" fontAlgn="ctr"/>
                      <a:r>
                        <a:rPr lang="pt-BR" sz="1500" b="1" u="none" strike="noStrike" dirty="0">
                          <a:solidFill>
                            <a:srgbClr val="FF0000"/>
                          </a:solidFill>
                          <a:effectLst/>
                        </a:rPr>
                        <a:t>Transporte</a:t>
                      </a:r>
                      <a:endParaRPr lang="pt-BR" sz="1500" b="1" i="0" u="none" strike="noStrike" dirty="0">
                        <a:solidFill>
                          <a:srgbClr val="FF0000"/>
                        </a:solidFill>
                        <a:effectLst/>
                        <a:latin typeface="Calibri" panose="020F0502020204030204" pitchFamily="34" charset="0"/>
                      </a:endParaRPr>
                    </a:p>
                  </a:txBody>
                  <a:tcPr marL="12165" marR="12165" marT="12165" marB="0" anchor="ctr"/>
                </a:tc>
                <a:tc>
                  <a:txBody>
                    <a:bodyPr/>
                    <a:lstStyle/>
                    <a:p>
                      <a:pPr algn="l" fontAlgn="ctr"/>
                      <a:r>
                        <a:rPr lang="pt-BR" sz="1500" b="1" u="none" strike="noStrike" dirty="0">
                          <a:solidFill>
                            <a:srgbClr val="FF0000"/>
                          </a:solidFill>
                          <a:effectLst/>
                        </a:rPr>
                        <a:t>RTP (Voz sobre</a:t>
                      </a:r>
                      <a:br>
                        <a:rPr lang="pt-BR" sz="1500" b="1" u="none" strike="noStrike" dirty="0">
                          <a:solidFill>
                            <a:srgbClr val="FF0000"/>
                          </a:solidFill>
                          <a:effectLst/>
                        </a:rPr>
                      </a:br>
                      <a:r>
                        <a:rPr lang="pt-BR" sz="1500" b="1" u="none" strike="noStrike" dirty="0">
                          <a:solidFill>
                            <a:srgbClr val="FF0000"/>
                          </a:solidFill>
                          <a:effectLst/>
                        </a:rPr>
                        <a:t>IP) ou</a:t>
                      </a:r>
                      <a:br>
                        <a:rPr lang="pt-BR" sz="1500" b="1" u="none" strike="noStrike" dirty="0">
                          <a:solidFill>
                            <a:srgbClr val="FF0000"/>
                          </a:solidFill>
                          <a:effectLst/>
                        </a:rPr>
                      </a:br>
                      <a:r>
                        <a:rPr lang="pt-BR" sz="1500" b="1" u="none" strike="noStrike" dirty="0">
                          <a:solidFill>
                            <a:srgbClr val="FF0000"/>
                          </a:solidFill>
                          <a:effectLst/>
                        </a:rPr>
                        <a:t>AAL1/AAL2</a:t>
                      </a:r>
                      <a:br>
                        <a:rPr lang="pt-BR" sz="1500" b="1" u="none" strike="noStrike" dirty="0">
                          <a:solidFill>
                            <a:srgbClr val="FF0000"/>
                          </a:solidFill>
                          <a:effectLst/>
                        </a:rPr>
                      </a:br>
                      <a:r>
                        <a:rPr lang="pt-BR" sz="1500" b="1" u="none" strike="noStrike" dirty="0">
                          <a:solidFill>
                            <a:srgbClr val="FF0000"/>
                          </a:solidFill>
                          <a:effectLst/>
                        </a:rPr>
                        <a:t>(Voz sobre ATM) </a:t>
                      </a:r>
                      <a:endParaRPr lang="pt-BR" sz="1500" b="1" i="0" u="none" strike="noStrike" dirty="0">
                        <a:solidFill>
                          <a:srgbClr val="FF0000"/>
                        </a:solidFill>
                        <a:effectLst/>
                        <a:latin typeface="Calibri" panose="020F0502020204030204" pitchFamily="34" charset="0"/>
                      </a:endParaRPr>
                    </a:p>
                  </a:txBody>
                  <a:tcPr marL="12165" marR="12165" marT="12165" marB="0" anchor="ctr"/>
                </a:tc>
                <a:tc>
                  <a:txBody>
                    <a:bodyPr/>
                    <a:lstStyle/>
                    <a:p>
                      <a:pPr algn="l" fontAlgn="b"/>
                      <a:r>
                        <a:rPr lang="pt-BR" sz="1500" b="1" u="none" strike="noStrike" dirty="0">
                          <a:solidFill>
                            <a:srgbClr val="FF0000"/>
                          </a:solidFill>
                          <a:effectLst/>
                        </a:rPr>
                        <a:t>Comunicações em tempo real são requeridas</a:t>
                      </a:r>
                      <a:br>
                        <a:rPr lang="pt-BR" sz="1500" b="1" u="none" strike="noStrike" dirty="0">
                          <a:solidFill>
                            <a:srgbClr val="FF0000"/>
                          </a:solidFill>
                          <a:effectLst/>
                        </a:rPr>
                      </a:br>
                      <a:r>
                        <a:rPr lang="pt-BR" sz="1500" b="1" u="none" strike="noStrike" dirty="0">
                          <a:solidFill>
                            <a:srgbClr val="FF0000"/>
                          </a:solidFill>
                          <a:effectLst/>
                        </a:rPr>
                        <a:t>para redes convergentes que suportam telefonia, e isso deve ser combinado com o</a:t>
                      </a:r>
                      <a:br>
                        <a:rPr lang="pt-BR" sz="1500" b="1" u="none" strike="noStrike" dirty="0">
                          <a:solidFill>
                            <a:srgbClr val="FF0000"/>
                          </a:solidFill>
                          <a:effectLst/>
                        </a:rPr>
                      </a:br>
                      <a:r>
                        <a:rPr lang="pt-BR" sz="1500" b="1" u="none" strike="noStrike" dirty="0">
                          <a:solidFill>
                            <a:srgbClr val="FF0000"/>
                          </a:solidFill>
                          <a:effectLst/>
                        </a:rPr>
                        <a:t>transporte tradicional de dados.</a:t>
                      </a:r>
                      <a:endParaRPr lang="pt-BR" sz="1500" b="1" i="0" u="none" strike="noStrike" dirty="0">
                        <a:solidFill>
                          <a:srgbClr val="FF0000"/>
                        </a:solidFill>
                        <a:effectLst/>
                        <a:latin typeface="Calibri" panose="020F0502020204030204" pitchFamily="34" charset="0"/>
                      </a:endParaRPr>
                    </a:p>
                  </a:txBody>
                  <a:tcPr marL="12165" marR="12165" marT="12165" marB="0" anchor="b"/>
                </a:tc>
                <a:extLst>
                  <a:ext uri="{0D108BD9-81ED-4DB2-BD59-A6C34878D82A}">
                    <a16:rowId xmlns:a16="http://schemas.microsoft.com/office/drawing/2014/main" val="10004"/>
                  </a:ext>
                </a:extLst>
              </a:tr>
            </a:tbl>
          </a:graphicData>
        </a:graphic>
      </p:graphicFrame>
      <p:pic>
        <p:nvPicPr>
          <p:cNvPr id="6" name="Picture 2" descr="http://life.com.br/images/life/logolif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1018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143934" y="127000"/>
            <a:ext cx="9838266" cy="1320800"/>
          </a:xfrm>
          <a:prstGeom prst="rect">
            <a:avLst/>
          </a:prstGeom>
        </p:spPr>
        <p:txBody>
          <a:bodyPr vert="horz" lIns="121900" tIns="121900" rIns="121900" bIns="121900" rtlCol="0" anchor="t" anchorCtr="0">
            <a:noAutofit/>
          </a:bodyPr>
          <a:lstStyle/>
          <a:p>
            <a:pPr lvl="0"/>
            <a:r>
              <a:rPr lang="en" b="1" dirty="0"/>
              <a:t>PROTOCOLO SIP – Session Internet Protocol</a:t>
            </a:r>
            <a:br>
              <a:rPr lang="en" b="1" dirty="0"/>
            </a:br>
            <a:br>
              <a:rPr lang="en" b="1" dirty="0"/>
            </a:br>
            <a:endParaRPr lang="en" sz="1867" b="1" dirty="0">
              <a:solidFill>
                <a:schemeClr val="bg1"/>
              </a:solidFill>
            </a:endParaRPr>
          </a:p>
        </p:txBody>
      </p:sp>
      <p:sp>
        <p:nvSpPr>
          <p:cNvPr id="5" name="Espaço Reservado para Texto 2"/>
          <p:cNvSpPr>
            <a:spLocks noGrp="1"/>
          </p:cNvSpPr>
          <p:nvPr>
            <p:ph idx="1"/>
          </p:nvPr>
        </p:nvSpPr>
        <p:spPr>
          <a:xfrm>
            <a:off x="335664" y="1447800"/>
            <a:ext cx="9646536" cy="3880773"/>
          </a:xfrm>
        </p:spPr>
        <p:txBody>
          <a:bodyPr>
            <a:noAutofit/>
          </a:bodyPr>
          <a:lstStyle/>
          <a:p>
            <a:pPr marL="385224" indent="-385224" eaLnBrk="0" hangingPunct="0">
              <a:spcBef>
                <a:spcPts val="800"/>
              </a:spcBef>
              <a:buClr>
                <a:srgbClr val="FF3300"/>
              </a:buClr>
              <a:buFont typeface="Wingdings" pitchFamily="2" charset="2"/>
              <a:buChar char="§"/>
              <a:tabLst>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 pos="12801280" algn="l"/>
              </a:tabLst>
            </a:pPr>
            <a:r>
              <a:rPr lang="pt-BR" sz="2000" i="0" dirty="0">
                <a:solidFill>
                  <a:schemeClr val="tx1">
                    <a:lumMod val="65000"/>
                    <a:lumOff val="35000"/>
                  </a:schemeClr>
                </a:solidFill>
                <a:sym typeface="Monotype Sorts" pitchFamily="2" charset="2"/>
              </a:rPr>
              <a:t>Protocolo desenvolvido pelo IETF -  RFC 2543 e após alguns melhoramentos pela RFC  3261.</a:t>
            </a:r>
          </a:p>
          <a:p>
            <a:pPr marL="385224" indent="-385224" eaLnBrk="0" hangingPunct="0">
              <a:spcBef>
                <a:spcPts val="800"/>
              </a:spcBef>
              <a:buClr>
                <a:srgbClr val="FF3300"/>
              </a:buClr>
              <a:buFont typeface="Wingdings" pitchFamily="2" charset="2"/>
              <a:buChar char="§"/>
              <a:tabLst>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 pos="12801280" algn="l"/>
              </a:tabLst>
            </a:pPr>
            <a:r>
              <a:rPr lang="pt-BR" sz="2000" i="0" dirty="0">
                <a:solidFill>
                  <a:schemeClr val="tx1">
                    <a:lumMod val="65000"/>
                    <a:lumOff val="35000"/>
                  </a:schemeClr>
                </a:solidFill>
                <a:sym typeface="Monotype Sorts" pitchFamily="2" charset="2"/>
              </a:rPr>
              <a:t>Tem como função criar, modificar e terminar sessões multimídia, UNICAST ou MULTICAST (conferências).</a:t>
            </a:r>
          </a:p>
          <a:p>
            <a:pPr marL="385224" indent="-385224" eaLnBrk="0" hangingPunct="0">
              <a:spcBef>
                <a:spcPts val="800"/>
              </a:spcBef>
              <a:buClr>
                <a:srgbClr val="FF3300"/>
              </a:buClr>
              <a:buFont typeface="Wingdings" pitchFamily="2" charset="2"/>
              <a:buChar char="§"/>
              <a:tabLst>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 pos="12801280" algn="l"/>
              </a:tabLst>
            </a:pPr>
            <a:r>
              <a:rPr lang="pt-BR" sz="2000" i="0" dirty="0">
                <a:solidFill>
                  <a:schemeClr val="tx1">
                    <a:lumMod val="65000"/>
                    <a:lumOff val="35000"/>
                  </a:schemeClr>
                </a:solidFill>
                <a:sym typeface="Monotype Sorts" pitchFamily="2" charset="2"/>
              </a:rPr>
              <a:t> 100% voltado p/ a Internet.</a:t>
            </a:r>
          </a:p>
          <a:p>
            <a:pPr marL="385224" indent="-385224" eaLnBrk="0" hangingPunct="0">
              <a:spcBef>
                <a:spcPts val="800"/>
              </a:spcBef>
              <a:buClr>
                <a:srgbClr val="FF3300"/>
              </a:buClr>
              <a:buFont typeface="Wingdings" pitchFamily="2" charset="2"/>
              <a:buChar char="§"/>
              <a:tabLst>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 pos="12801280" algn="l"/>
              </a:tabLst>
            </a:pPr>
            <a:r>
              <a:rPr lang="pt-BR" sz="2000" i="0" dirty="0">
                <a:solidFill>
                  <a:schemeClr val="tx1">
                    <a:lumMod val="65000"/>
                    <a:lumOff val="35000"/>
                  </a:schemeClr>
                </a:solidFill>
                <a:sym typeface="Monotype Sorts" pitchFamily="2" charset="2"/>
              </a:rPr>
              <a:t> </a:t>
            </a:r>
            <a:r>
              <a:rPr lang="pt-BR" sz="2000" i="0" dirty="0" err="1">
                <a:solidFill>
                  <a:schemeClr val="tx1">
                    <a:lumMod val="65000"/>
                    <a:lumOff val="35000"/>
                  </a:schemeClr>
                </a:solidFill>
                <a:sym typeface="Monotype Sorts" pitchFamily="2" charset="2"/>
              </a:rPr>
              <a:t>End-to-end</a:t>
            </a:r>
            <a:r>
              <a:rPr lang="pt-BR" sz="2000" i="0" dirty="0">
                <a:solidFill>
                  <a:schemeClr val="tx1">
                    <a:lumMod val="65000"/>
                    <a:lumOff val="35000"/>
                  </a:schemeClr>
                </a:solidFill>
                <a:sym typeface="Monotype Sorts" pitchFamily="2" charset="2"/>
              </a:rPr>
              <a:t> </a:t>
            </a:r>
            <a:r>
              <a:rPr lang="pt-BR" sz="2000" i="0" dirty="0" err="1">
                <a:solidFill>
                  <a:schemeClr val="tx1">
                    <a:lumMod val="65000"/>
                    <a:lumOff val="35000"/>
                  </a:schemeClr>
                </a:solidFill>
                <a:sym typeface="Monotype Sorts" pitchFamily="2" charset="2"/>
              </a:rPr>
              <a:t>protocol</a:t>
            </a:r>
            <a:r>
              <a:rPr lang="pt-BR" sz="2000" i="0" dirty="0">
                <a:solidFill>
                  <a:schemeClr val="tx1">
                    <a:lumMod val="65000"/>
                    <a:lumOff val="35000"/>
                  </a:schemeClr>
                </a:solidFill>
                <a:sym typeface="Monotype Sorts" pitchFamily="2" charset="2"/>
              </a:rPr>
              <a:t>: inteligência presente nos terminais.</a:t>
            </a:r>
          </a:p>
          <a:p>
            <a:pPr marL="385224" indent="-385224" eaLnBrk="0" hangingPunct="0">
              <a:spcBef>
                <a:spcPts val="800"/>
              </a:spcBef>
              <a:buClr>
                <a:srgbClr val="FF3300"/>
              </a:buClr>
              <a:buFont typeface="Wingdings" pitchFamily="2" charset="2"/>
              <a:buChar char="§"/>
              <a:tabLst>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 pos="12801280" algn="l"/>
              </a:tabLst>
            </a:pPr>
            <a:r>
              <a:rPr lang="pt-BR" sz="2000" i="0" dirty="0">
                <a:solidFill>
                  <a:schemeClr val="tx1">
                    <a:lumMod val="65000"/>
                    <a:lumOff val="35000"/>
                  </a:schemeClr>
                </a:solidFill>
                <a:sym typeface="Monotype Sorts" pitchFamily="2" charset="2"/>
              </a:rPr>
              <a:t> SIP URI(</a:t>
            </a:r>
            <a:r>
              <a:rPr lang="pt-BR" sz="2000" i="0" dirty="0" err="1">
                <a:solidFill>
                  <a:schemeClr val="tx1">
                    <a:lumMod val="65000"/>
                    <a:lumOff val="35000"/>
                  </a:schemeClr>
                </a:solidFill>
                <a:sym typeface="Monotype Sorts" pitchFamily="2" charset="2"/>
              </a:rPr>
              <a:t>Uniform</a:t>
            </a:r>
            <a:r>
              <a:rPr lang="pt-BR" sz="2000" i="0" dirty="0">
                <a:solidFill>
                  <a:schemeClr val="tx1">
                    <a:lumMod val="65000"/>
                    <a:lumOff val="35000"/>
                  </a:schemeClr>
                </a:solidFill>
                <a:sym typeface="Monotype Sorts" pitchFamily="2" charset="2"/>
              </a:rPr>
              <a:t> </a:t>
            </a:r>
            <a:r>
              <a:rPr lang="pt-BR" sz="2000" i="0" dirty="0" err="1">
                <a:solidFill>
                  <a:schemeClr val="tx1">
                    <a:lumMod val="65000"/>
                    <a:lumOff val="35000"/>
                  </a:schemeClr>
                </a:solidFill>
                <a:sym typeface="Monotype Sorts" pitchFamily="2" charset="2"/>
              </a:rPr>
              <a:t>Resource</a:t>
            </a:r>
            <a:r>
              <a:rPr lang="pt-BR" sz="2000" i="0" dirty="0">
                <a:solidFill>
                  <a:schemeClr val="tx1">
                    <a:lumMod val="65000"/>
                    <a:lumOff val="35000"/>
                  </a:schemeClr>
                </a:solidFill>
                <a:sym typeface="Monotype Sorts" pitchFamily="2" charset="2"/>
              </a:rPr>
              <a:t> </a:t>
            </a:r>
            <a:r>
              <a:rPr lang="pt-BR" sz="2000" i="0" dirty="0" err="1">
                <a:solidFill>
                  <a:schemeClr val="tx1">
                    <a:lumMod val="65000"/>
                    <a:lumOff val="35000"/>
                  </a:schemeClr>
                </a:solidFill>
                <a:sym typeface="Monotype Sorts" pitchFamily="2" charset="2"/>
              </a:rPr>
              <a:t>Indentifier</a:t>
            </a:r>
            <a:r>
              <a:rPr lang="pt-BR" sz="2000" i="0" dirty="0">
                <a:solidFill>
                  <a:schemeClr val="tx1">
                    <a:lumMod val="65000"/>
                    <a:lumOff val="35000"/>
                  </a:schemeClr>
                </a:solidFill>
                <a:sym typeface="Monotype Sorts" pitchFamily="2" charset="2"/>
              </a:rPr>
              <a:t>): </a:t>
            </a:r>
            <a:r>
              <a:rPr lang="pt-BR" sz="2000" i="0" dirty="0" err="1">
                <a:solidFill>
                  <a:schemeClr val="tx1">
                    <a:lumMod val="65000"/>
                    <a:lumOff val="35000"/>
                  </a:schemeClr>
                </a:solidFill>
                <a:sym typeface="Monotype Sorts" pitchFamily="2" charset="2"/>
              </a:rPr>
              <a:t>sip:fulano@telecom.br</a:t>
            </a:r>
            <a:r>
              <a:rPr lang="pt-BR" sz="2000" i="0" dirty="0">
                <a:solidFill>
                  <a:schemeClr val="tx1">
                    <a:lumMod val="65000"/>
                    <a:lumOff val="35000"/>
                  </a:schemeClr>
                </a:solidFill>
                <a:sym typeface="Monotype Sorts" pitchFamily="2" charset="2"/>
              </a:rPr>
              <a:t>.</a:t>
            </a:r>
          </a:p>
          <a:p>
            <a:pPr marL="385224" indent="-385224" eaLnBrk="0" hangingPunct="0">
              <a:spcBef>
                <a:spcPts val="800"/>
              </a:spcBef>
              <a:buClr>
                <a:srgbClr val="FF3300"/>
              </a:buClr>
              <a:buFont typeface="Wingdings" pitchFamily="2" charset="2"/>
              <a:buChar char="§"/>
              <a:tabLst>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 pos="12801280" algn="l"/>
              </a:tabLst>
            </a:pPr>
            <a:r>
              <a:rPr lang="pt-BR" sz="2000" i="0" dirty="0">
                <a:solidFill>
                  <a:schemeClr val="tx1">
                    <a:lumMod val="65000"/>
                    <a:lumOff val="35000"/>
                  </a:schemeClr>
                </a:solidFill>
                <a:sym typeface="Monotype Sorts" pitchFamily="2" charset="2"/>
              </a:rPr>
              <a:t> Faz uso do SDP (</a:t>
            </a:r>
            <a:r>
              <a:rPr lang="pt-BR" sz="2000" i="0" dirty="0" err="1">
                <a:solidFill>
                  <a:schemeClr val="tx1">
                    <a:lumMod val="65000"/>
                    <a:lumOff val="35000"/>
                  </a:schemeClr>
                </a:solidFill>
                <a:sym typeface="Monotype Sorts" pitchFamily="2" charset="2"/>
              </a:rPr>
              <a:t>Session</a:t>
            </a:r>
            <a:r>
              <a:rPr lang="pt-BR" sz="2000" i="0" dirty="0">
                <a:solidFill>
                  <a:schemeClr val="tx1">
                    <a:lumMod val="65000"/>
                    <a:lumOff val="35000"/>
                  </a:schemeClr>
                </a:solidFill>
                <a:sym typeface="Monotype Sorts" pitchFamily="2" charset="2"/>
              </a:rPr>
              <a:t> </a:t>
            </a:r>
            <a:r>
              <a:rPr lang="pt-BR" sz="2000" i="0" dirty="0" err="1">
                <a:solidFill>
                  <a:schemeClr val="tx1">
                    <a:lumMod val="65000"/>
                    <a:lumOff val="35000"/>
                  </a:schemeClr>
                </a:solidFill>
                <a:sym typeface="Monotype Sorts" pitchFamily="2" charset="2"/>
              </a:rPr>
              <a:t>Description</a:t>
            </a:r>
            <a:r>
              <a:rPr lang="pt-BR" sz="2000" i="0" dirty="0">
                <a:solidFill>
                  <a:schemeClr val="tx1">
                    <a:lumMod val="65000"/>
                    <a:lumOff val="35000"/>
                  </a:schemeClr>
                </a:solidFill>
                <a:sym typeface="Monotype Sorts" pitchFamily="2" charset="2"/>
              </a:rPr>
              <a:t> </a:t>
            </a:r>
            <a:r>
              <a:rPr lang="pt-BR" sz="2000" i="0" dirty="0" err="1">
                <a:solidFill>
                  <a:schemeClr val="tx1">
                    <a:lumMod val="65000"/>
                    <a:lumOff val="35000"/>
                  </a:schemeClr>
                </a:solidFill>
                <a:sym typeface="Monotype Sorts" pitchFamily="2" charset="2"/>
              </a:rPr>
              <a:t>Protocol</a:t>
            </a:r>
            <a:r>
              <a:rPr lang="pt-BR" sz="2000" i="0" dirty="0">
                <a:solidFill>
                  <a:schemeClr val="tx1">
                    <a:lumMod val="65000"/>
                    <a:lumOff val="35000"/>
                  </a:schemeClr>
                </a:solidFill>
                <a:sym typeface="Monotype Sorts" pitchFamily="2" charset="2"/>
              </a:rPr>
              <a:t>) p/ definir as sessões.</a:t>
            </a:r>
          </a:p>
          <a:p>
            <a:pPr marL="385224" indent="-385224" eaLnBrk="0" hangingPunct="0">
              <a:spcBef>
                <a:spcPts val="800"/>
              </a:spcBef>
              <a:buClr>
                <a:srgbClr val="FF3300"/>
              </a:buClr>
              <a:buFont typeface="Wingdings" pitchFamily="2" charset="2"/>
              <a:buChar char="§"/>
              <a:tabLst>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 pos="12801280" algn="l"/>
              </a:tabLst>
            </a:pPr>
            <a:r>
              <a:rPr lang="pt-BR" sz="2000" i="0" dirty="0">
                <a:solidFill>
                  <a:schemeClr val="tx1">
                    <a:lumMod val="65000"/>
                    <a:lumOff val="35000"/>
                  </a:schemeClr>
                </a:solidFill>
                <a:sym typeface="Monotype Sorts" pitchFamily="2" charset="2"/>
              </a:rPr>
              <a:t>Permite localizar o destino via: URI, ramal, telefone fixo ou móvel, correio de voz, e-mail, etc.</a:t>
            </a:r>
          </a:p>
        </p:txBody>
      </p:sp>
      <p:pic>
        <p:nvPicPr>
          <p:cNvPr id="6" name="Picture 2" descr="http://life.com.br/images/life/logolif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10997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182034" y="177800"/>
            <a:ext cx="8596668" cy="1320800"/>
          </a:xfrm>
          <a:prstGeom prst="rect">
            <a:avLst/>
          </a:prstGeom>
        </p:spPr>
        <p:txBody>
          <a:bodyPr vert="horz" lIns="121900" tIns="121900" rIns="121900" bIns="121900" rtlCol="0" anchor="t" anchorCtr="0">
            <a:noAutofit/>
          </a:bodyPr>
          <a:lstStyle/>
          <a:p>
            <a:pPr lvl="0"/>
            <a:r>
              <a:rPr lang="en" b="1" dirty="0"/>
              <a:t>MENSAGENS SIP</a:t>
            </a:r>
            <a:endParaRPr lang="en" sz="1867" b="1" dirty="0">
              <a:solidFill>
                <a:schemeClr val="bg1"/>
              </a:solidFill>
            </a:endParaRPr>
          </a:p>
        </p:txBody>
      </p:sp>
      <p:sp>
        <p:nvSpPr>
          <p:cNvPr id="6" name="Retângulo 5"/>
          <p:cNvSpPr/>
          <p:nvPr/>
        </p:nvSpPr>
        <p:spPr>
          <a:xfrm>
            <a:off x="182034" y="1218499"/>
            <a:ext cx="9355666" cy="4503797"/>
          </a:xfrm>
          <a:prstGeom prst="rect">
            <a:avLst/>
          </a:prstGeom>
        </p:spPr>
        <p:txBody>
          <a:bodyPr wrap="square">
            <a:spAutoFit/>
          </a:bodyPr>
          <a:lstStyle/>
          <a:p>
            <a:pPr marL="385224" indent="-385224" algn="just" eaLnBrk="0" hangingPunct="0">
              <a:spcBef>
                <a:spcPts val="800"/>
              </a:spcBef>
              <a:buClr>
                <a:srgbClr val="FF3300"/>
              </a:buClr>
              <a:buFont typeface="Wingdings" pitchFamily="2" charset="2"/>
              <a:buChar char="§"/>
              <a:tabLst>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 pos="12801280" algn="l"/>
              </a:tabLst>
            </a:pPr>
            <a:r>
              <a:rPr lang="pt-BR" sz="2000" dirty="0" err="1">
                <a:solidFill>
                  <a:schemeClr val="tx1">
                    <a:lumMod val="65000"/>
                    <a:lumOff val="35000"/>
                  </a:schemeClr>
                </a:solidFill>
                <a:sym typeface="Monotype Sorts" pitchFamily="2" charset="2"/>
              </a:rPr>
              <a:t>User</a:t>
            </a:r>
            <a:r>
              <a:rPr lang="pt-BR" sz="2000" dirty="0">
                <a:solidFill>
                  <a:schemeClr val="tx1">
                    <a:lumMod val="65000"/>
                    <a:lumOff val="35000"/>
                  </a:schemeClr>
                </a:solidFill>
                <a:sym typeface="Monotype Sorts" pitchFamily="2" charset="2"/>
              </a:rPr>
              <a:t>  </a:t>
            </a:r>
            <a:r>
              <a:rPr lang="pt-BR" sz="2000" dirty="0" err="1">
                <a:solidFill>
                  <a:schemeClr val="tx1">
                    <a:lumMod val="65000"/>
                    <a:lumOff val="35000"/>
                  </a:schemeClr>
                </a:solidFill>
                <a:sym typeface="Monotype Sorts" pitchFamily="2" charset="2"/>
              </a:rPr>
              <a:t>Agents</a:t>
            </a:r>
            <a:r>
              <a:rPr lang="pt-BR" sz="2000" dirty="0">
                <a:solidFill>
                  <a:schemeClr val="tx1">
                    <a:lumMod val="65000"/>
                    <a:lumOff val="35000"/>
                  </a:schemeClr>
                </a:solidFill>
                <a:sym typeface="Monotype Sorts" pitchFamily="2" charset="2"/>
              </a:rPr>
              <a:t>:</a:t>
            </a:r>
          </a:p>
          <a:p>
            <a:pPr marL="994808" lvl="1" indent="-385224" algn="just" eaLnBrk="0" hangingPunct="0">
              <a:spcBef>
                <a:spcPts val="800"/>
              </a:spcBef>
              <a:buClr>
                <a:srgbClr val="FF3300"/>
              </a:buClr>
              <a:buFont typeface="Courier New" pitchFamily="49" charset="0"/>
              <a:buChar char="o"/>
              <a:tabLst>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 pos="12801280" algn="l"/>
              </a:tabLst>
            </a:pPr>
            <a:r>
              <a:rPr lang="pt-BR" sz="2000" dirty="0">
                <a:solidFill>
                  <a:schemeClr val="tx1">
                    <a:lumMod val="65000"/>
                    <a:lumOff val="35000"/>
                  </a:schemeClr>
                </a:solidFill>
                <a:sym typeface="Monotype Sorts" pitchFamily="2" charset="2"/>
              </a:rPr>
              <a:t>São Internet </a:t>
            </a:r>
            <a:r>
              <a:rPr lang="pt-BR" sz="2000" dirty="0" err="1">
                <a:solidFill>
                  <a:schemeClr val="tx1">
                    <a:lumMod val="65000"/>
                    <a:lumOff val="35000"/>
                  </a:schemeClr>
                </a:solidFill>
                <a:sym typeface="Monotype Sorts" pitchFamily="2" charset="2"/>
              </a:rPr>
              <a:t>Endpoints</a:t>
            </a:r>
            <a:r>
              <a:rPr lang="pt-BR" sz="2000" dirty="0">
                <a:solidFill>
                  <a:schemeClr val="tx1">
                    <a:lumMod val="65000"/>
                    <a:lumOff val="35000"/>
                  </a:schemeClr>
                </a:solidFill>
                <a:sym typeface="Monotype Sorts" pitchFamily="2" charset="2"/>
              </a:rPr>
              <a:t> que usam SIP para se localizarem e conjuntamente negociarem as características de uma sessão multimídia.</a:t>
            </a:r>
          </a:p>
          <a:p>
            <a:pPr marL="994808" lvl="1" indent="-385224" algn="just" eaLnBrk="0" hangingPunct="0">
              <a:spcBef>
                <a:spcPts val="800"/>
              </a:spcBef>
              <a:buClr>
                <a:srgbClr val="FF3300"/>
              </a:buClr>
              <a:buFont typeface="Courier New" pitchFamily="49" charset="0"/>
              <a:buChar char="o"/>
              <a:tabLst>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 pos="12801280" algn="l"/>
              </a:tabLst>
            </a:pPr>
            <a:r>
              <a:rPr lang="pt-BR" sz="2000" b="1" dirty="0">
                <a:solidFill>
                  <a:schemeClr val="tx1">
                    <a:lumMod val="65000"/>
                    <a:lumOff val="35000"/>
                  </a:schemeClr>
                </a:solidFill>
                <a:sym typeface="Monotype Sorts" pitchFamily="2" charset="2"/>
              </a:rPr>
              <a:t>UAC</a:t>
            </a:r>
            <a:r>
              <a:rPr lang="pt-BR" sz="2000" dirty="0">
                <a:solidFill>
                  <a:schemeClr val="tx1">
                    <a:lumMod val="65000"/>
                    <a:lumOff val="35000"/>
                  </a:schemeClr>
                </a:solidFill>
                <a:sym typeface="Monotype Sorts" pitchFamily="2" charset="2"/>
              </a:rPr>
              <a:t> (Usuário agente cliente)</a:t>
            </a:r>
          </a:p>
          <a:p>
            <a:pPr marL="994808" lvl="1" indent="-385224" algn="just" eaLnBrk="0" hangingPunct="0">
              <a:spcBef>
                <a:spcPts val="800"/>
              </a:spcBef>
              <a:buClr>
                <a:srgbClr val="FF3300"/>
              </a:buClr>
              <a:buFont typeface="Courier New" pitchFamily="49" charset="0"/>
              <a:buChar char="o"/>
              <a:tabLst>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 pos="12801280" algn="l"/>
              </a:tabLst>
            </a:pPr>
            <a:r>
              <a:rPr lang="pt-BR" sz="2000" b="1" dirty="0">
                <a:solidFill>
                  <a:schemeClr val="tx1">
                    <a:lumMod val="65000"/>
                    <a:lumOff val="35000"/>
                  </a:schemeClr>
                </a:solidFill>
                <a:sym typeface="Monotype Sorts" pitchFamily="2" charset="2"/>
              </a:rPr>
              <a:t>UAS</a:t>
            </a:r>
            <a:r>
              <a:rPr lang="pt-BR" sz="2000" dirty="0">
                <a:solidFill>
                  <a:schemeClr val="tx1">
                    <a:lumMod val="65000"/>
                    <a:lumOff val="35000"/>
                  </a:schemeClr>
                </a:solidFill>
                <a:sym typeface="Monotype Sorts" pitchFamily="2" charset="2"/>
              </a:rPr>
              <a:t> (Usuário agente servidor) são entidades lógicas aonde UAC manda pedidos enquanto UAS os recebe.</a:t>
            </a:r>
          </a:p>
          <a:p>
            <a:pPr marL="994808" lvl="1" indent="-385224" algn="just" eaLnBrk="0" hangingPunct="0">
              <a:spcBef>
                <a:spcPts val="800"/>
              </a:spcBef>
              <a:buClr>
                <a:srgbClr val="FF3300"/>
              </a:buClr>
              <a:buFont typeface="Courier New" pitchFamily="49" charset="0"/>
              <a:buChar char="o"/>
              <a:tabLst>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 pos="12801280" algn="l"/>
              </a:tabLst>
            </a:pPr>
            <a:endParaRPr lang="pt-BR" sz="2000" dirty="0">
              <a:solidFill>
                <a:schemeClr val="tx1">
                  <a:lumMod val="65000"/>
                  <a:lumOff val="35000"/>
                </a:schemeClr>
              </a:solidFill>
              <a:sym typeface="Monotype Sorts" pitchFamily="2" charset="2"/>
            </a:endParaRPr>
          </a:p>
          <a:p>
            <a:pPr marL="385224" indent="-385224" algn="just" eaLnBrk="0" hangingPunct="0">
              <a:spcBef>
                <a:spcPts val="800"/>
              </a:spcBef>
              <a:buClr>
                <a:srgbClr val="FF3300"/>
              </a:buClr>
              <a:buFont typeface="Wingdings" pitchFamily="2" charset="2"/>
              <a:buChar char="§"/>
              <a:tabLst>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 pos="12801280" algn="l"/>
              </a:tabLst>
            </a:pPr>
            <a:r>
              <a:rPr lang="pt-BR" sz="2000" dirty="0">
                <a:solidFill>
                  <a:schemeClr val="tx1">
                    <a:lumMod val="65000"/>
                    <a:lumOff val="35000"/>
                  </a:schemeClr>
                </a:solidFill>
                <a:sym typeface="Monotype Sorts" pitchFamily="2" charset="2"/>
              </a:rPr>
              <a:t>Proxy Server:  </a:t>
            </a:r>
          </a:p>
          <a:p>
            <a:pPr marL="994808" lvl="1" indent="-385224" algn="just" eaLnBrk="0" hangingPunct="0">
              <a:spcBef>
                <a:spcPts val="800"/>
              </a:spcBef>
              <a:buClr>
                <a:srgbClr val="FF3300"/>
              </a:buClr>
              <a:buFont typeface="Courier New" pitchFamily="49" charset="0"/>
              <a:buChar char="o"/>
              <a:tabLst>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 pos="12801280" algn="l"/>
              </a:tabLst>
            </a:pPr>
            <a:r>
              <a:rPr lang="pt-BR" sz="2000" dirty="0">
                <a:solidFill>
                  <a:schemeClr val="tx1">
                    <a:lumMod val="65000"/>
                    <a:lumOff val="35000"/>
                  </a:schemeClr>
                </a:solidFill>
                <a:sym typeface="Monotype Sorts" pitchFamily="2" charset="2"/>
              </a:rPr>
              <a:t> Usado para rotear a mensagem de INVITE para “perto” do </a:t>
            </a:r>
            <a:r>
              <a:rPr lang="pt-BR" sz="2000" dirty="0" err="1">
                <a:solidFill>
                  <a:schemeClr val="tx1">
                    <a:lumMod val="65000"/>
                    <a:lumOff val="35000"/>
                  </a:schemeClr>
                </a:solidFill>
                <a:sym typeface="Monotype Sorts" pitchFamily="2" charset="2"/>
              </a:rPr>
              <a:t>Caller</a:t>
            </a:r>
            <a:r>
              <a:rPr lang="pt-BR" sz="2000" dirty="0">
                <a:solidFill>
                  <a:schemeClr val="tx1">
                    <a:lumMod val="65000"/>
                    <a:lumOff val="35000"/>
                  </a:schemeClr>
                </a:solidFill>
                <a:sym typeface="Monotype Sorts" pitchFamily="2" charset="2"/>
              </a:rPr>
              <a:t>.</a:t>
            </a:r>
          </a:p>
          <a:p>
            <a:pPr marL="994808" lvl="1" indent="-385224" algn="just" eaLnBrk="0" hangingPunct="0">
              <a:spcBef>
                <a:spcPts val="800"/>
              </a:spcBef>
              <a:buClr>
                <a:srgbClr val="FF3300"/>
              </a:buClr>
              <a:buFont typeface="Courier New" pitchFamily="49" charset="0"/>
              <a:buChar char="o"/>
              <a:tabLst>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 pos="12801280" algn="l"/>
              </a:tabLst>
            </a:pPr>
            <a:r>
              <a:rPr lang="pt-BR" sz="2000" dirty="0">
                <a:solidFill>
                  <a:schemeClr val="tx1">
                    <a:lumMod val="65000"/>
                    <a:lumOff val="35000"/>
                  </a:schemeClr>
                </a:solidFill>
                <a:sym typeface="Monotype Sorts" pitchFamily="2" charset="2"/>
              </a:rPr>
              <a:t> Roteamento se baseia na localização atual do </a:t>
            </a:r>
            <a:r>
              <a:rPr lang="pt-BR" sz="2000" dirty="0" err="1">
                <a:solidFill>
                  <a:schemeClr val="tx1">
                    <a:lumMod val="65000"/>
                    <a:lumOff val="35000"/>
                  </a:schemeClr>
                </a:solidFill>
                <a:sym typeface="Monotype Sorts" pitchFamily="2" charset="2"/>
              </a:rPr>
              <a:t>Caller</a:t>
            </a:r>
            <a:r>
              <a:rPr lang="pt-BR" sz="2000" dirty="0">
                <a:solidFill>
                  <a:schemeClr val="tx1">
                    <a:lumMod val="65000"/>
                    <a:lumOff val="35000"/>
                  </a:schemeClr>
                </a:solidFill>
                <a:sym typeface="Monotype Sorts" pitchFamily="2" charset="2"/>
              </a:rPr>
              <a:t>, autenticação e “</a:t>
            </a:r>
            <a:r>
              <a:rPr lang="pt-BR" sz="2000" dirty="0" err="1">
                <a:solidFill>
                  <a:schemeClr val="tx1">
                    <a:lumMod val="65000"/>
                    <a:lumOff val="35000"/>
                  </a:schemeClr>
                </a:solidFill>
                <a:sym typeface="Monotype Sorts" pitchFamily="2" charset="2"/>
              </a:rPr>
              <a:t>accounting</a:t>
            </a:r>
            <a:r>
              <a:rPr lang="pt-BR" sz="2000" dirty="0">
                <a:solidFill>
                  <a:schemeClr val="tx1">
                    <a:lumMod val="65000"/>
                    <a:lumOff val="35000"/>
                  </a:schemeClr>
                </a:solidFill>
                <a:sym typeface="Monotype Sorts" pitchFamily="2" charset="2"/>
              </a:rPr>
              <a:t>”.</a:t>
            </a:r>
          </a:p>
        </p:txBody>
      </p:sp>
      <p:pic>
        <p:nvPicPr>
          <p:cNvPr id="7" name="Picture 2" descr="http://life.com.br/images/life/logolif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3656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grpSp>
        <p:nvGrpSpPr>
          <p:cNvPr id="5" name="Group 186"/>
          <p:cNvGrpSpPr>
            <a:grpSpLocks/>
          </p:cNvGrpSpPr>
          <p:nvPr/>
        </p:nvGrpSpPr>
        <p:grpSpPr bwMode="auto">
          <a:xfrm>
            <a:off x="913169" y="635000"/>
            <a:ext cx="4097866" cy="5556250"/>
            <a:chOff x="409" y="912"/>
            <a:chExt cx="1936" cy="2625"/>
          </a:xfrm>
        </p:grpSpPr>
        <p:sp>
          <p:nvSpPr>
            <p:cNvPr id="7" name="Rectangle 126"/>
            <p:cNvSpPr>
              <a:spLocks noChangeArrowheads="1"/>
            </p:cNvSpPr>
            <p:nvPr/>
          </p:nvSpPr>
          <p:spPr bwMode="auto">
            <a:xfrm>
              <a:off x="417" y="912"/>
              <a:ext cx="1922" cy="301"/>
            </a:xfrm>
            <a:prstGeom prst="rect">
              <a:avLst/>
            </a:prstGeom>
            <a:solidFill>
              <a:srgbClr val="006C8A"/>
            </a:solidFill>
            <a:ln w="12700">
              <a:solidFill>
                <a:schemeClr val="tx1"/>
              </a:solidFill>
              <a:miter lim="800000"/>
              <a:headEnd/>
              <a:tailEnd/>
            </a:ln>
            <a:effectLst>
              <a:outerShdw dist="107763" dir="2700000" algn="ctr" rotWithShape="0">
                <a:srgbClr val="808080"/>
              </a:outerShdw>
            </a:effectLst>
          </p:spPr>
          <p:txBody>
            <a:bodyPr wrap="none" anchor="ctr"/>
            <a:lstStyle>
              <a:lvl1pPr>
                <a:spcBef>
                  <a:spcPct val="20000"/>
                </a:spcBef>
                <a:buBlip>
                  <a:blip r:embed="rId3"/>
                </a:buBlip>
                <a:defRPr kumimoji="1" sz="24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spcBef>
                  <a:spcPct val="20000"/>
                </a:spcBef>
                <a:buBlip>
                  <a:blip r:embed="rId4"/>
                </a:buBlip>
                <a:defRPr kumimoji="1" sz="20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spcBef>
                  <a:spcPct val="20000"/>
                </a:spcBef>
                <a:buBlip>
                  <a:blip r:embed="rId5"/>
                </a:buBlip>
                <a:defRPr kumimoji="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spcBef>
                  <a:spcPct val="20000"/>
                </a:spcBef>
                <a:buClr>
                  <a:srgbClr val="0000CC"/>
                </a:buClr>
                <a:buChar char="–"/>
                <a:defRPr kumimoji="1" sz="16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spcBef>
                  <a:spcPct val="20000"/>
                </a:spcBef>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spcBef>
                  <a:spcPct val="0"/>
                </a:spcBef>
                <a:buFontTx/>
                <a:buNone/>
              </a:pPr>
              <a:endParaRPr lang="pt-BR" altLang="pt-BR" sz="1600"/>
            </a:p>
          </p:txBody>
        </p:sp>
        <p:sp>
          <p:nvSpPr>
            <p:cNvPr id="8" name="Text Box 128"/>
            <p:cNvSpPr txBox="1">
              <a:spLocks noChangeArrowheads="1"/>
            </p:cNvSpPr>
            <p:nvPr/>
          </p:nvSpPr>
          <p:spPr bwMode="auto">
            <a:xfrm>
              <a:off x="409" y="913"/>
              <a:ext cx="1936"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Blip>
                  <a:blip r:embed="rId3"/>
                </a:buBlip>
                <a:defRPr kumimoji="1" sz="24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spcBef>
                  <a:spcPct val="20000"/>
                </a:spcBef>
                <a:buBlip>
                  <a:blip r:embed="rId4"/>
                </a:buBlip>
                <a:defRPr kumimoji="1" sz="20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spcBef>
                  <a:spcPct val="20000"/>
                </a:spcBef>
                <a:buBlip>
                  <a:blip r:embed="rId5"/>
                </a:buBlip>
                <a:defRPr kumimoji="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spcBef>
                  <a:spcPct val="20000"/>
                </a:spcBef>
                <a:buClr>
                  <a:srgbClr val="0000CC"/>
                </a:buClr>
                <a:buChar char="–"/>
                <a:defRPr kumimoji="1" sz="16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spcBef>
                  <a:spcPct val="20000"/>
                </a:spcBef>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spcBef>
                  <a:spcPct val="0"/>
                </a:spcBef>
                <a:buFontTx/>
                <a:buNone/>
              </a:pPr>
              <a:r>
                <a:rPr kumimoji="0" lang="pt-BR" altLang="pt-BR" sz="3200" dirty="0" err="1">
                  <a:solidFill>
                    <a:srgbClr val="33CCFF"/>
                  </a:solidFill>
                </a:rPr>
                <a:t>Requests</a:t>
              </a:r>
              <a:r>
                <a:rPr kumimoji="0" lang="pt-BR" altLang="pt-BR" sz="3200" dirty="0">
                  <a:solidFill>
                    <a:srgbClr val="33CCFF"/>
                  </a:solidFill>
                </a:rPr>
                <a:t> (Métodos)</a:t>
              </a:r>
            </a:p>
          </p:txBody>
        </p:sp>
        <p:sp>
          <p:nvSpPr>
            <p:cNvPr id="9" name="Rectangle 131"/>
            <p:cNvSpPr>
              <a:spLocks noChangeArrowheads="1"/>
            </p:cNvSpPr>
            <p:nvPr/>
          </p:nvSpPr>
          <p:spPr bwMode="auto">
            <a:xfrm>
              <a:off x="410" y="1313"/>
              <a:ext cx="1926" cy="2224"/>
            </a:xfrm>
            <a:prstGeom prst="rect">
              <a:avLst/>
            </a:prstGeom>
            <a:solidFill>
              <a:schemeClr val="accent1"/>
            </a:solidFill>
            <a:ln w="12700">
              <a:solidFill>
                <a:srgbClr val="5F5F5F"/>
              </a:solidFill>
              <a:miter lim="800000"/>
              <a:headEnd/>
              <a:tailEnd/>
            </a:ln>
            <a:effectLst>
              <a:outerShdw dist="107763" dir="2700000" algn="ctr" rotWithShape="0">
                <a:srgbClr val="808080"/>
              </a:outerShdw>
            </a:effectLst>
          </p:spPr>
          <p:txBody>
            <a:bodyPr wrap="none" anchor="ctr"/>
            <a:lstStyle>
              <a:lvl1pPr>
                <a:spcBef>
                  <a:spcPct val="20000"/>
                </a:spcBef>
                <a:buBlip>
                  <a:blip r:embed="rId3"/>
                </a:buBlip>
                <a:defRPr kumimoji="1" sz="24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spcBef>
                  <a:spcPct val="20000"/>
                </a:spcBef>
                <a:buBlip>
                  <a:blip r:embed="rId4"/>
                </a:buBlip>
                <a:defRPr kumimoji="1" sz="20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spcBef>
                  <a:spcPct val="20000"/>
                </a:spcBef>
                <a:buBlip>
                  <a:blip r:embed="rId5"/>
                </a:buBlip>
                <a:defRPr kumimoji="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spcBef>
                  <a:spcPct val="20000"/>
                </a:spcBef>
                <a:buClr>
                  <a:srgbClr val="0000CC"/>
                </a:buClr>
                <a:buChar char="–"/>
                <a:defRPr kumimoji="1" sz="16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spcBef>
                  <a:spcPct val="20000"/>
                </a:spcBef>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spcBef>
                  <a:spcPct val="0"/>
                </a:spcBef>
                <a:buFontTx/>
                <a:buNone/>
              </a:pPr>
              <a:endParaRPr lang="pt-BR" altLang="pt-BR" sz="1600"/>
            </a:p>
          </p:txBody>
        </p:sp>
        <p:sp>
          <p:nvSpPr>
            <p:cNvPr id="10" name="Rectangle 132"/>
            <p:cNvSpPr>
              <a:spLocks noChangeArrowheads="1"/>
            </p:cNvSpPr>
            <p:nvPr/>
          </p:nvSpPr>
          <p:spPr bwMode="auto">
            <a:xfrm>
              <a:off x="1151" y="2044"/>
              <a:ext cx="1185" cy="370"/>
            </a:xfrm>
            <a:prstGeom prst="rect">
              <a:avLst/>
            </a:prstGeom>
            <a:solidFill>
              <a:schemeClr val="accent1"/>
            </a:solidFill>
            <a:ln w="12700">
              <a:solidFill>
                <a:srgbClr val="5F5F5F"/>
              </a:solidFill>
              <a:miter lim="800000"/>
              <a:headEnd/>
              <a:tailEnd/>
            </a:ln>
          </p:spPr>
          <p:txBody>
            <a:bodyPr wrap="none" anchor="ctr"/>
            <a:lstStyle>
              <a:lvl1pPr>
                <a:spcBef>
                  <a:spcPct val="20000"/>
                </a:spcBef>
                <a:buBlip>
                  <a:blip r:embed="rId3"/>
                </a:buBlip>
                <a:defRPr kumimoji="1" sz="24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spcBef>
                  <a:spcPct val="20000"/>
                </a:spcBef>
                <a:buBlip>
                  <a:blip r:embed="rId4"/>
                </a:buBlip>
                <a:defRPr kumimoji="1" sz="20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spcBef>
                  <a:spcPct val="20000"/>
                </a:spcBef>
                <a:buBlip>
                  <a:blip r:embed="rId5"/>
                </a:buBlip>
                <a:defRPr kumimoji="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spcBef>
                  <a:spcPct val="20000"/>
                </a:spcBef>
                <a:buClr>
                  <a:srgbClr val="0000CC"/>
                </a:buClr>
                <a:buChar char="–"/>
                <a:defRPr kumimoji="1" sz="16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spcBef>
                  <a:spcPct val="20000"/>
                </a:spcBef>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spcBef>
                  <a:spcPct val="0"/>
                </a:spcBef>
                <a:buFontTx/>
                <a:buNone/>
              </a:pPr>
              <a:endParaRPr lang="pt-BR" altLang="pt-BR" sz="1600"/>
            </a:p>
          </p:txBody>
        </p:sp>
        <p:sp>
          <p:nvSpPr>
            <p:cNvPr id="11" name="Rectangle 133"/>
            <p:cNvSpPr>
              <a:spLocks noChangeArrowheads="1"/>
            </p:cNvSpPr>
            <p:nvPr/>
          </p:nvSpPr>
          <p:spPr bwMode="auto">
            <a:xfrm>
              <a:off x="1151" y="1676"/>
              <a:ext cx="1185" cy="369"/>
            </a:xfrm>
            <a:prstGeom prst="rect">
              <a:avLst/>
            </a:prstGeom>
            <a:solidFill>
              <a:schemeClr val="accent1"/>
            </a:solidFill>
            <a:ln w="12700">
              <a:solidFill>
                <a:srgbClr val="5F5F5F"/>
              </a:solidFill>
              <a:miter lim="800000"/>
              <a:headEnd/>
              <a:tailEnd/>
            </a:ln>
          </p:spPr>
          <p:txBody>
            <a:bodyPr wrap="none" anchor="ctr"/>
            <a:lstStyle>
              <a:lvl1pPr>
                <a:spcBef>
                  <a:spcPct val="20000"/>
                </a:spcBef>
                <a:buBlip>
                  <a:blip r:embed="rId3"/>
                </a:buBlip>
                <a:defRPr kumimoji="1" sz="24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spcBef>
                  <a:spcPct val="20000"/>
                </a:spcBef>
                <a:buBlip>
                  <a:blip r:embed="rId4"/>
                </a:buBlip>
                <a:defRPr kumimoji="1" sz="20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spcBef>
                  <a:spcPct val="20000"/>
                </a:spcBef>
                <a:buBlip>
                  <a:blip r:embed="rId5"/>
                </a:buBlip>
                <a:defRPr kumimoji="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spcBef>
                  <a:spcPct val="20000"/>
                </a:spcBef>
                <a:buClr>
                  <a:srgbClr val="0000CC"/>
                </a:buClr>
                <a:buChar char="–"/>
                <a:defRPr kumimoji="1" sz="16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spcBef>
                  <a:spcPct val="20000"/>
                </a:spcBef>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spcBef>
                  <a:spcPct val="0"/>
                </a:spcBef>
                <a:buFontTx/>
                <a:buNone/>
              </a:pPr>
              <a:endParaRPr lang="pt-BR" altLang="pt-BR" sz="1600"/>
            </a:p>
          </p:txBody>
        </p:sp>
        <p:sp>
          <p:nvSpPr>
            <p:cNvPr id="12" name="Rectangle 134"/>
            <p:cNvSpPr>
              <a:spLocks noChangeArrowheads="1"/>
            </p:cNvSpPr>
            <p:nvPr/>
          </p:nvSpPr>
          <p:spPr bwMode="auto">
            <a:xfrm>
              <a:off x="1151" y="1314"/>
              <a:ext cx="1185" cy="369"/>
            </a:xfrm>
            <a:prstGeom prst="rect">
              <a:avLst/>
            </a:prstGeom>
            <a:solidFill>
              <a:schemeClr val="accent1"/>
            </a:solidFill>
            <a:ln w="12700">
              <a:solidFill>
                <a:srgbClr val="5F5F5F"/>
              </a:solidFill>
              <a:miter lim="800000"/>
              <a:headEnd/>
              <a:tailEnd/>
            </a:ln>
          </p:spPr>
          <p:txBody>
            <a:bodyPr wrap="none" anchor="ctr"/>
            <a:lstStyle>
              <a:lvl1pPr>
                <a:spcBef>
                  <a:spcPct val="20000"/>
                </a:spcBef>
                <a:buBlip>
                  <a:blip r:embed="rId3"/>
                </a:buBlip>
                <a:defRPr kumimoji="1" sz="24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spcBef>
                  <a:spcPct val="20000"/>
                </a:spcBef>
                <a:buBlip>
                  <a:blip r:embed="rId4"/>
                </a:buBlip>
                <a:defRPr kumimoji="1" sz="20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spcBef>
                  <a:spcPct val="20000"/>
                </a:spcBef>
                <a:buBlip>
                  <a:blip r:embed="rId5"/>
                </a:buBlip>
                <a:defRPr kumimoji="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spcBef>
                  <a:spcPct val="20000"/>
                </a:spcBef>
                <a:buClr>
                  <a:srgbClr val="0000CC"/>
                </a:buClr>
                <a:buChar char="–"/>
                <a:defRPr kumimoji="1" sz="16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spcBef>
                  <a:spcPct val="20000"/>
                </a:spcBef>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spcBef>
                  <a:spcPct val="0"/>
                </a:spcBef>
                <a:buFontTx/>
                <a:buNone/>
              </a:pPr>
              <a:endParaRPr lang="pt-BR" altLang="pt-BR" sz="1600"/>
            </a:p>
          </p:txBody>
        </p:sp>
        <p:sp>
          <p:nvSpPr>
            <p:cNvPr id="13" name="Rectangle 135"/>
            <p:cNvSpPr>
              <a:spLocks noChangeArrowheads="1"/>
            </p:cNvSpPr>
            <p:nvPr/>
          </p:nvSpPr>
          <p:spPr bwMode="auto">
            <a:xfrm>
              <a:off x="1151" y="3127"/>
              <a:ext cx="1185" cy="410"/>
            </a:xfrm>
            <a:prstGeom prst="rect">
              <a:avLst/>
            </a:prstGeom>
            <a:solidFill>
              <a:schemeClr val="accent1"/>
            </a:solidFill>
            <a:ln w="12700">
              <a:solidFill>
                <a:srgbClr val="5F5F5F"/>
              </a:solidFill>
              <a:miter lim="800000"/>
              <a:headEnd/>
              <a:tailEnd/>
            </a:ln>
          </p:spPr>
          <p:txBody>
            <a:bodyPr wrap="none" anchor="ctr"/>
            <a:lstStyle>
              <a:lvl1pPr>
                <a:spcBef>
                  <a:spcPct val="20000"/>
                </a:spcBef>
                <a:buBlip>
                  <a:blip r:embed="rId3"/>
                </a:buBlip>
                <a:defRPr kumimoji="1" sz="24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spcBef>
                  <a:spcPct val="20000"/>
                </a:spcBef>
                <a:buBlip>
                  <a:blip r:embed="rId4"/>
                </a:buBlip>
                <a:defRPr kumimoji="1" sz="20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spcBef>
                  <a:spcPct val="20000"/>
                </a:spcBef>
                <a:buBlip>
                  <a:blip r:embed="rId5"/>
                </a:buBlip>
                <a:defRPr kumimoji="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spcBef>
                  <a:spcPct val="20000"/>
                </a:spcBef>
                <a:buClr>
                  <a:srgbClr val="0000CC"/>
                </a:buClr>
                <a:buChar char="–"/>
                <a:defRPr kumimoji="1" sz="16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spcBef>
                  <a:spcPct val="20000"/>
                </a:spcBef>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spcBef>
                  <a:spcPct val="0"/>
                </a:spcBef>
                <a:buFontTx/>
                <a:buNone/>
              </a:pPr>
              <a:endParaRPr lang="pt-BR" altLang="pt-BR" sz="1600"/>
            </a:p>
          </p:txBody>
        </p:sp>
        <p:sp>
          <p:nvSpPr>
            <p:cNvPr id="14" name="Rectangle 136"/>
            <p:cNvSpPr>
              <a:spLocks noChangeArrowheads="1"/>
            </p:cNvSpPr>
            <p:nvPr/>
          </p:nvSpPr>
          <p:spPr bwMode="auto">
            <a:xfrm>
              <a:off x="1151" y="2766"/>
              <a:ext cx="1185" cy="361"/>
            </a:xfrm>
            <a:prstGeom prst="rect">
              <a:avLst/>
            </a:prstGeom>
            <a:solidFill>
              <a:schemeClr val="accent1"/>
            </a:solidFill>
            <a:ln w="12700">
              <a:solidFill>
                <a:srgbClr val="5F5F5F"/>
              </a:solidFill>
              <a:miter lim="800000"/>
              <a:headEnd/>
              <a:tailEnd/>
            </a:ln>
          </p:spPr>
          <p:txBody>
            <a:bodyPr wrap="none" anchor="ctr"/>
            <a:lstStyle>
              <a:lvl1pPr>
                <a:spcBef>
                  <a:spcPct val="20000"/>
                </a:spcBef>
                <a:buBlip>
                  <a:blip r:embed="rId3"/>
                </a:buBlip>
                <a:defRPr kumimoji="1" sz="24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spcBef>
                  <a:spcPct val="20000"/>
                </a:spcBef>
                <a:buBlip>
                  <a:blip r:embed="rId4"/>
                </a:buBlip>
                <a:defRPr kumimoji="1" sz="20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spcBef>
                  <a:spcPct val="20000"/>
                </a:spcBef>
                <a:buBlip>
                  <a:blip r:embed="rId5"/>
                </a:buBlip>
                <a:defRPr kumimoji="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spcBef>
                  <a:spcPct val="20000"/>
                </a:spcBef>
                <a:buClr>
                  <a:srgbClr val="0000CC"/>
                </a:buClr>
                <a:buChar char="–"/>
                <a:defRPr kumimoji="1" sz="16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spcBef>
                  <a:spcPct val="20000"/>
                </a:spcBef>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spcBef>
                  <a:spcPct val="0"/>
                </a:spcBef>
                <a:buFontTx/>
                <a:buNone/>
              </a:pPr>
              <a:endParaRPr lang="pt-BR" altLang="pt-BR" sz="1600"/>
            </a:p>
          </p:txBody>
        </p:sp>
        <p:sp>
          <p:nvSpPr>
            <p:cNvPr id="15" name="Rectangle 137"/>
            <p:cNvSpPr>
              <a:spLocks noChangeArrowheads="1"/>
            </p:cNvSpPr>
            <p:nvPr/>
          </p:nvSpPr>
          <p:spPr bwMode="auto">
            <a:xfrm>
              <a:off x="1151" y="2414"/>
              <a:ext cx="1185" cy="359"/>
            </a:xfrm>
            <a:prstGeom prst="rect">
              <a:avLst/>
            </a:prstGeom>
            <a:solidFill>
              <a:schemeClr val="accent1"/>
            </a:solidFill>
            <a:ln w="12700">
              <a:solidFill>
                <a:srgbClr val="5F5F5F"/>
              </a:solidFill>
              <a:miter lim="800000"/>
              <a:headEnd/>
              <a:tailEnd/>
            </a:ln>
          </p:spPr>
          <p:txBody>
            <a:bodyPr wrap="none" anchor="ctr"/>
            <a:lstStyle>
              <a:lvl1pPr>
                <a:spcBef>
                  <a:spcPct val="20000"/>
                </a:spcBef>
                <a:buBlip>
                  <a:blip r:embed="rId3"/>
                </a:buBlip>
                <a:defRPr kumimoji="1" sz="24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spcBef>
                  <a:spcPct val="20000"/>
                </a:spcBef>
                <a:buBlip>
                  <a:blip r:embed="rId4"/>
                </a:buBlip>
                <a:defRPr kumimoji="1" sz="20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spcBef>
                  <a:spcPct val="20000"/>
                </a:spcBef>
                <a:buBlip>
                  <a:blip r:embed="rId5"/>
                </a:buBlip>
                <a:defRPr kumimoji="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spcBef>
                  <a:spcPct val="20000"/>
                </a:spcBef>
                <a:buClr>
                  <a:srgbClr val="0000CC"/>
                </a:buClr>
                <a:buChar char="–"/>
                <a:defRPr kumimoji="1" sz="16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spcBef>
                  <a:spcPct val="20000"/>
                </a:spcBef>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spcBef>
                  <a:spcPct val="0"/>
                </a:spcBef>
                <a:buFontTx/>
                <a:buNone/>
              </a:pPr>
              <a:endParaRPr lang="pt-BR" altLang="pt-BR" sz="1600"/>
            </a:p>
          </p:txBody>
        </p:sp>
        <p:sp>
          <p:nvSpPr>
            <p:cNvPr id="16" name="Rectangle 138"/>
            <p:cNvSpPr>
              <a:spLocks noChangeArrowheads="1"/>
            </p:cNvSpPr>
            <p:nvPr/>
          </p:nvSpPr>
          <p:spPr bwMode="auto">
            <a:xfrm>
              <a:off x="409" y="2774"/>
              <a:ext cx="743" cy="370"/>
            </a:xfrm>
            <a:prstGeom prst="rect">
              <a:avLst/>
            </a:prstGeom>
            <a:solidFill>
              <a:srgbClr val="006C8A"/>
            </a:solidFill>
            <a:ln w="12700">
              <a:solidFill>
                <a:srgbClr val="5F5F5F"/>
              </a:solidFill>
              <a:miter lim="800000"/>
              <a:headEnd/>
              <a:tailEnd/>
            </a:ln>
          </p:spPr>
          <p:txBody>
            <a:bodyPr wrap="none" anchor="ctr"/>
            <a:lstStyle>
              <a:lvl1pPr>
                <a:spcBef>
                  <a:spcPct val="20000"/>
                </a:spcBef>
                <a:buBlip>
                  <a:blip r:embed="rId3"/>
                </a:buBlip>
                <a:defRPr kumimoji="1" sz="24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spcBef>
                  <a:spcPct val="20000"/>
                </a:spcBef>
                <a:buBlip>
                  <a:blip r:embed="rId4"/>
                </a:buBlip>
                <a:defRPr kumimoji="1" sz="20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spcBef>
                  <a:spcPct val="20000"/>
                </a:spcBef>
                <a:buBlip>
                  <a:blip r:embed="rId5"/>
                </a:buBlip>
                <a:defRPr kumimoji="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spcBef>
                  <a:spcPct val="20000"/>
                </a:spcBef>
                <a:buClr>
                  <a:srgbClr val="0000CC"/>
                </a:buClr>
                <a:buChar char="–"/>
                <a:defRPr kumimoji="1" sz="16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spcBef>
                  <a:spcPct val="20000"/>
                </a:spcBef>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spcBef>
                  <a:spcPct val="0"/>
                </a:spcBef>
                <a:buFontTx/>
                <a:buNone/>
              </a:pPr>
              <a:endParaRPr lang="pt-BR" altLang="pt-BR" sz="1600"/>
            </a:p>
          </p:txBody>
        </p:sp>
        <p:sp>
          <p:nvSpPr>
            <p:cNvPr id="17" name="Rectangle 139"/>
            <p:cNvSpPr>
              <a:spLocks noChangeArrowheads="1"/>
            </p:cNvSpPr>
            <p:nvPr/>
          </p:nvSpPr>
          <p:spPr bwMode="auto">
            <a:xfrm>
              <a:off x="409" y="3127"/>
              <a:ext cx="742" cy="410"/>
            </a:xfrm>
            <a:prstGeom prst="rect">
              <a:avLst/>
            </a:prstGeom>
            <a:solidFill>
              <a:srgbClr val="006C8A"/>
            </a:solidFill>
            <a:ln w="12700">
              <a:solidFill>
                <a:srgbClr val="5F5F5F"/>
              </a:solidFill>
              <a:miter lim="800000"/>
              <a:headEnd/>
              <a:tailEnd/>
            </a:ln>
          </p:spPr>
          <p:txBody>
            <a:bodyPr wrap="none" anchor="ctr"/>
            <a:lstStyle>
              <a:lvl1pPr>
                <a:spcBef>
                  <a:spcPct val="20000"/>
                </a:spcBef>
                <a:buBlip>
                  <a:blip r:embed="rId3"/>
                </a:buBlip>
                <a:defRPr kumimoji="1" sz="24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spcBef>
                  <a:spcPct val="20000"/>
                </a:spcBef>
                <a:buBlip>
                  <a:blip r:embed="rId4"/>
                </a:buBlip>
                <a:defRPr kumimoji="1" sz="20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spcBef>
                  <a:spcPct val="20000"/>
                </a:spcBef>
                <a:buBlip>
                  <a:blip r:embed="rId5"/>
                </a:buBlip>
                <a:defRPr kumimoji="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spcBef>
                  <a:spcPct val="20000"/>
                </a:spcBef>
                <a:buClr>
                  <a:srgbClr val="0000CC"/>
                </a:buClr>
                <a:buChar char="–"/>
                <a:defRPr kumimoji="1" sz="16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spcBef>
                  <a:spcPct val="20000"/>
                </a:spcBef>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spcBef>
                  <a:spcPct val="0"/>
                </a:spcBef>
                <a:buFontTx/>
                <a:buNone/>
              </a:pPr>
              <a:endParaRPr lang="pt-BR" altLang="pt-BR" sz="1600"/>
            </a:p>
          </p:txBody>
        </p:sp>
        <p:sp>
          <p:nvSpPr>
            <p:cNvPr id="18" name="Rectangle 140"/>
            <p:cNvSpPr>
              <a:spLocks noChangeArrowheads="1"/>
            </p:cNvSpPr>
            <p:nvPr/>
          </p:nvSpPr>
          <p:spPr bwMode="auto">
            <a:xfrm>
              <a:off x="409" y="2405"/>
              <a:ext cx="742" cy="368"/>
            </a:xfrm>
            <a:prstGeom prst="rect">
              <a:avLst/>
            </a:prstGeom>
            <a:solidFill>
              <a:srgbClr val="006C8A"/>
            </a:solidFill>
            <a:ln w="12700">
              <a:solidFill>
                <a:srgbClr val="5F5F5F"/>
              </a:solidFill>
              <a:miter lim="800000"/>
              <a:headEnd/>
              <a:tailEnd/>
            </a:ln>
          </p:spPr>
          <p:txBody>
            <a:bodyPr wrap="none" anchor="ctr"/>
            <a:lstStyle>
              <a:lvl1pPr>
                <a:spcBef>
                  <a:spcPct val="20000"/>
                </a:spcBef>
                <a:buBlip>
                  <a:blip r:embed="rId3"/>
                </a:buBlip>
                <a:defRPr kumimoji="1" sz="24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spcBef>
                  <a:spcPct val="20000"/>
                </a:spcBef>
                <a:buBlip>
                  <a:blip r:embed="rId4"/>
                </a:buBlip>
                <a:defRPr kumimoji="1" sz="20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spcBef>
                  <a:spcPct val="20000"/>
                </a:spcBef>
                <a:buBlip>
                  <a:blip r:embed="rId5"/>
                </a:buBlip>
                <a:defRPr kumimoji="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spcBef>
                  <a:spcPct val="20000"/>
                </a:spcBef>
                <a:buClr>
                  <a:srgbClr val="0000CC"/>
                </a:buClr>
                <a:buChar char="–"/>
                <a:defRPr kumimoji="1" sz="16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spcBef>
                  <a:spcPct val="20000"/>
                </a:spcBef>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spcBef>
                  <a:spcPct val="0"/>
                </a:spcBef>
                <a:buFontTx/>
                <a:buNone/>
              </a:pPr>
              <a:endParaRPr lang="pt-BR" altLang="pt-BR" sz="1600"/>
            </a:p>
          </p:txBody>
        </p:sp>
        <p:sp>
          <p:nvSpPr>
            <p:cNvPr id="19" name="Rectangle 141"/>
            <p:cNvSpPr>
              <a:spLocks noChangeArrowheads="1"/>
            </p:cNvSpPr>
            <p:nvPr/>
          </p:nvSpPr>
          <p:spPr bwMode="auto">
            <a:xfrm>
              <a:off x="409" y="2044"/>
              <a:ext cx="742" cy="370"/>
            </a:xfrm>
            <a:prstGeom prst="rect">
              <a:avLst/>
            </a:prstGeom>
            <a:solidFill>
              <a:srgbClr val="006C8A"/>
            </a:solidFill>
            <a:ln w="12700">
              <a:solidFill>
                <a:srgbClr val="5F5F5F"/>
              </a:solidFill>
              <a:miter lim="800000"/>
              <a:headEnd/>
              <a:tailEnd/>
            </a:ln>
          </p:spPr>
          <p:txBody>
            <a:bodyPr wrap="none" anchor="ctr"/>
            <a:lstStyle>
              <a:lvl1pPr>
                <a:spcBef>
                  <a:spcPct val="20000"/>
                </a:spcBef>
                <a:buBlip>
                  <a:blip r:embed="rId3"/>
                </a:buBlip>
                <a:defRPr kumimoji="1" sz="24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spcBef>
                  <a:spcPct val="20000"/>
                </a:spcBef>
                <a:buBlip>
                  <a:blip r:embed="rId4"/>
                </a:buBlip>
                <a:defRPr kumimoji="1" sz="20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spcBef>
                  <a:spcPct val="20000"/>
                </a:spcBef>
                <a:buBlip>
                  <a:blip r:embed="rId5"/>
                </a:buBlip>
                <a:defRPr kumimoji="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spcBef>
                  <a:spcPct val="20000"/>
                </a:spcBef>
                <a:buClr>
                  <a:srgbClr val="0000CC"/>
                </a:buClr>
                <a:buChar char="–"/>
                <a:defRPr kumimoji="1" sz="16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spcBef>
                  <a:spcPct val="20000"/>
                </a:spcBef>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spcBef>
                  <a:spcPct val="0"/>
                </a:spcBef>
                <a:buFontTx/>
                <a:buNone/>
              </a:pPr>
              <a:endParaRPr lang="pt-BR" altLang="pt-BR" sz="1600"/>
            </a:p>
          </p:txBody>
        </p:sp>
        <p:sp>
          <p:nvSpPr>
            <p:cNvPr id="20" name="Rectangle 142"/>
            <p:cNvSpPr>
              <a:spLocks noChangeArrowheads="1"/>
            </p:cNvSpPr>
            <p:nvPr/>
          </p:nvSpPr>
          <p:spPr bwMode="auto">
            <a:xfrm>
              <a:off x="409" y="1676"/>
              <a:ext cx="742" cy="369"/>
            </a:xfrm>
            <a:prstGeom prst="rect">
              <a:avLst/>
            </a:prstGeom>
            <a:solidFill>
              <a:srgbClr val="006C8A"/>
            </a:solidFill>
            <a:ln w="12700">
              <a:solidFill>
                <a:srgbClr val="5F5F5F"/>
              </a:solidFill>
              <a:miter lim="800000"/>
              <a:headEnd/>
              <a:tailEnd/>
            </a:ln>
          </p:spPr>
          <p:txBody>
            <a:bodyPr wrap="none" anchor="ctr"/>
            <a:lstStyle>
              <a:lvl1pPr>
                <a:spcBef>
                  <a:spcPct val="20000"/>
                </a:spcBef>
                <a:buBlip>
                  <a:blip r:embed="rId3"/>
                </a:buBlip>
                <a:defRPr kumimoji="1" sz="24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spcBef>
                  <a:spcPct val="20000"/>
                </a:spcBef>
                <a:buBlip>
                  <a:blip r:embed="rId4"/>
                </a:buBlip>
                <a:defRPr kumimoji="1" sz="20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spcBef>
                  <a:spcPct val="20000"/>
                </a:spcBef>
                <a:buBlip>
                  <a:blip r:embed="rId5"/>
                </a:buBlip>
                <a:defRPr kumimoji="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spcBef>
                  <a:spcPct val="20000"/>
                </a:spcBef>
                <a:buClr>
                  <a:srgbClr val="0000CC"/>
                </a:buClr>
                <a:buChar char="–"/>
                <a:defRPr kumimoji="1" sz="16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spcBef>
                  <a:spcPct val="20000"/>
                </a:spcBef>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spcBef>
                  <a:spcPct val="0"/>
                </a:spcBef>
                <a:buFontTx/>
                <a:buNone/>
              </a:pPr>
              <a:endParaRPr lang="pt-BR" altLang="pt-BR" sz="1600"/>
            </a:p>
          </p:txBody>
        </p:sp>
        <p:sp>
          <p:nvSpPr>
            <p:cNvPr id="21" name="Rectangle 143"/>
            <p:cNvSpPr>
              <a:spLocks noChangeArrowheads="1"/>
            </p:cNvSpPr>
            <p:nvPr/>
          </p:nvSpPr>
          <p:spPr bwMode="auto">
            <a:xfrm>
              <a:off x="409" y="1315"/>
              <a:ext cx="742" cy="370"/>
            </a:xfrm>
            <a:prstGeom prst="rect">
              <a:avLst/>
            </a:prstGeom>
            <a:solidFill>
              <a:srgbClr val="006C8A"/>
            </a:solidFill>
            <a:ln w="12700">
              <a:solidFill>
                <a:srgbClr val="5F5F5F"/>
              </a:solidFill>
              <a:miter lim="800000"/>
              <a:headEnd/>
              <a:tailEnd/>
            </a:ln>
          </p:spPr>
          <p:txBody>
            <a:bodyPr wrap="none" anchor="ctr"/>
            <a:lstStyle>
              <a:lvl1pPr>
                <a:spcBef>
                  <a:spcPct val="20000"/>
                </a:spcBef>
                <a:buBlip>
                  <a:blip r:embed="rId3"/>
                </a:buBlip>
                <a:defRPr kumimoji="1" sz="24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spcBef>
                  <a:spcPct val="20000"/>
                </a:spcBef>
                <a:buBlip>
                  <a:blip r:embed="rId4"/>
                </a:buBlip>
                <a:defRPr kumimoji="1" sz="20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spcBef>
                  <a:spcPct val="20000"/>
                </a:spcBef>
                <a:buBlip>
                  <a:blip r:embed="rId5"/>
                </a:buBlip>
                <a:defRPr kumimoji="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spcBef>
                  <a:spcPct val="20000"/>
                </a:spcBef>
                <a:buClr>
                  <a:srgbClr val="0000CC"/>
                </a:buClr>
                <a:buChar char="–"/>
                <a:defRPr kumimoji="1" sz="16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spcBef>
                  <a:spcPct val="20000"/>
                </a:spcBef>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eaLnBrk="1" hangingPunct="1">
                <a:spcBef>
                  <a:spcPct val="0"/>
                </a:spcBef>
                <a:buFontTx/>
                <a:buNone/>
              </a:pPr>
              <a:endParaRPr lang="pt-BR" altLang="pt-BR" sz="1600"/>
            </a:p>
          </p:txBody>
        </p:sp>
        <p:sp>
          <p:nvSpPr>
            <p:cNvPr id="22" name="Text Box 144"/>
            <p:cNvSpPr txBox="1">
              <a:spLocks noChangeArrowheads="1"/>
            </p:cNvSpPr>
            <p:nvPr/>
          </p:nvSpPr>
          <p:spPr bwMode="auto">
            <a:xfrm>
              <a:off x="1151" y="3144"/>
              <a:ext cx="1185"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Blip>
                  <a:blip r:embed="rId3"/>
                </a:buBlip>
                <a:defRPr kumimoji="1" sz="24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spcBef>
                  <a:spcPct val="20000"/>
                </a:spcBef>
                <a:buBlip>
                  <a:blip r:embed="rId4"/>
                </a:buBlip>
                <a:defRPr kumimoji="1" sz="20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spcBef>
                  <a:spcPct val="20000"/>
                </a:spcBef>
                <a:buBlip>
                  <a:blip r:embed="rId5"/>
                </a:buBlip>
                <a:defRPr kumimoji="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spcBef>
                  <a:spcPct val="20000"/>
                </a:spcBef>
                <a:buClr>
                  <a:srgbClr val="0000CC"/>
                </a:buClr>
                <a:buChar char="–"/>
                <a:defRPr kumimoji="1" sz="16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spcBef>
                  <a:spcPct val="20000"/>
                </a:spcBef>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spcBef>
                  <a:spcPct val="0"/>
                </a:spcBef>
                <a:buFontTx/>
                <a:buNone/>
              </a:pPr>
              <a:r>
                <a:rPr kumimoji="0" lang="pt-BR" altLang="pt-BR" sz="1867">
                  <a:cs typeface="Arial" panose="020B0604020202020204" pitchFamily="34" charset="0"/>
                </a:rPr>
                <a:t>Registro no</a:t>
              </a:r>
            </a:p>
            <a:p>
              <a:pPr>
                <a:spcBef>
                  <a:spcPct val="0"/>
                </a:spcBef>
                <a:buFontTx/>
                <a:buNone/>
              </a:pPr>
              <a:r>
                <a:rPr kumimoji="0" lang="pt-BR" altLang="pt-BR" sz="1867">
                  <a:cs typeface="Arial" panose="020B0604020202020204" pitchFamily="34" charset="0"/>
                </a:rPr>
                <a:t>Registrar server</a:t>
              </a:r>
            </a:p>
          </p:txBody>
        </p:sp>
        <p:sp>
          <p:nvSpPr>
            <p:cNvPr id="23" name="Text Box 145"/>
            <p:cNvSpPr txBox="1">
              <a:spLocks noChangeArrowheads="1"/>
            </p:cNvSpPr>
            <p:nvPr/>
          </p:nvSpPr>
          <p:spPr bwMode="auto">
            <a:xfrm>
              <a:off x="1152" y="2787"/>
              <a:ext cx="732"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Blip>
                  <a:blip r:embed="rId3"/>
                </a:buBlip>
                <a:defRPr kumimoji="1" sz="24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spcBef>
                  <a:spcPct val="20000"/>
                </a:spcBef>
                <a:buBlip>
                  <a:blip r:embed="rId4"/>
                </a:buBlip>
                <a:defRPr kumimoji="1" sz="20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spcBef>
                  <a:spcPct val="20000"/>
                </a:spcBef>
                <a:buBlip>
                  <a:blip r:embed="rId5"/>
                </a:buBlip>
                <a:defRPr kumimoji="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spcBef>
                  <a:spcPct val="20000"/>
                </a:spcBef>
                <a:buClr>
                  <a:srgbClr val="0000CC"/>
                </a:buClr>
                <a:buChar char="–"/>
                <a:defRPr kumimoji="1" sz="16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spcBef>
                  <a:spcPct val="20000"/>
                </a:spcBef>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spcBef>
                  <a:spcPct val="0"/>
                </a:spcBef>
                <a:buFontTx/>
                <a:buNone/>
              </a:pPr>
              <a:r>
                <a:rPr kumimoji="0" lang="pt-BR" altLang="pt-BR" sz="1867">
                  <a:cs typeface="Arial" panose="020B0604020202020204" pitchFamily="34" charset="0"/>
                </a:rPr>
                <a:t>Facilidades </a:t>
              </a:r>
            </a:p>
            <a:p>
              <a:pPr>
                <a:spcBef>
                  <a:spcPct val="0"/>
                </a:spcBef>
                <a:buFontTx/>
                <a:buNone/>
              </a:pPr>
              <a:r>
                <a:rPr kumimoji="0" lang="pt-BR" altLang="pt-BR" sz="1867">
                  <a:cs typeface="Arial" panose="020B0604020202020204" pitchFamily="34" charset="0"/>
                </a:rPr>
                <a:t>suportadas</a:t>
              </a:r>
            </a:p>
          </p:txBody>
        </p:sp>
        <p:sp>
          <p:nvSpPr>
            <p:cNvPr id="24" name="Text Box 146"/>
            <p:cNvSpPr txBox="1">
              <a:spLocks noChangeArrowheads="1"/>
            </p:cNvSpPr>
            <p:nvPr/>
          </p:nvSpPr>
          <p:spPr bwMode="auto">
            <a:xfrm>
              <a:off x="1155" y="2424"/>
              <a:ext cx="1185"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Blip>
                  <a:blip r:embed="rId3"/>
                </a:buBlip>
                <a:defRPr kumimoji="1" sz="24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spcBef>
                  <a:spcPct val="20000"/>
                </a:spcBef>
                <a:buBlip>
                  <a:blip r:embed="rId4"/>
                </a:buBlip>
                <a:defRPr kumimoji="1" sz="20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spcBef>
                  <a:spcPct val="20000"/>
                </a:spcBef>
                <a:buBlip>
                  <a:blip r:embed="rId5"/>
                </a:buBlip>
                <a:defRPr kumimoji="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spcBef>
                  <a:spcPct val="20000"/>
                </a:spcBef>
                <a:buClr>
                  <a:srgbClr val="0000CC"/>
                </a:buClr>
                <a:buChar char="–"/>
                <a:defRPr kumimoji="1" sz="16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spcBef>
                  <a:spcPct val="20000"/>
                </a:spcBef>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spcBef>
                  <a:spcPct val="0"/>
                </a:spcBef>
                <a:buFontTx/>
                <a:buNone/>
              </a:pPr>
              <a:r>
                <a:rPr kumimoji="0" lang="pt-BR" altLang="pt-BR" sz="1867">
                  <a:cs typeface="Arial" panose="020B0604020202020204" pitchFamily="34" charset="0"/>
                </a:rPr>
                <a:t>Cancela uma </a:t>
              </a:r>
            </a:p>
            <a:p>
              <a:pPr>
                <a:spcBef>
                  <a:spcPct val="0"/>
                </a:spcBef>
                <a:buFontTx/>
                <a:buNone/>
              </a:pPr>
              <a:r>
                <a:rPr kumimoji="0" lang="pt-BR" altLang="pt-BR" sz="1867">
                  <a:cs typeface="Arial" panose="020B0604020202020204" pitchFamily="34" charset="0"/>
                </a:rPr>
                <a:t>requisição pendente</a:t>
              </a:r>
            </a:p>
          </p:txBody>
        </p:sp>
        <p:sp>
          <p:nvSpPr>
            <p:cNvPr id="25" name="Text Box 147"/>
            <p:cNvSpPr txBox="1">
              <a:spLocks noChangeArrowheads="1"/>
            </p:cNvSpPr>
            <p:nvPr/>
          </p:nvSpPr>
          <p:spPr bwMode="auto">
            <a:xfrm>
              <a:off x="1155" y="2069"/>
              <a:ext cx="783"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Blip>
                  <a:blip r:embed="rId3"/>
                </a:buBlip>
                <a:defRPr kumimoji="1" sz="24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spcBef>
                  <a:spcPct val="20000"/>
                </a:spcBef>
                <a:buBlip>
                  <a:blip r:embed="rId4"/>
                </a:buBlip>
                <a:defRPr kumimoji="1" sz="20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spcBef>
                  <a:spcPct val="20000"/>
                </a:spcBef>
                <a:buBlip>
                  <a:blip r:embed="rId5"/>
                </a:buBlip>
                <a:defRPr kumimoji="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spcBef>
                  <a:spcPct val="20000"/>
                </a:spcBef>
                <a:buClr>
                  <a:srgbClr val="0000CC"/>
                </a:buClr>
                <a:buChar char="–"/>
                <a:defRPr kumimoji="1" sz="16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spcBef>
                  <a:spcPct val="20000"/>
                </a:spcBef>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spcBef>
                  <a:spcPct val="0"/>
                </a:spcBef>
                <a:buFontTx/>
                <a:buNone/>
              </a:pPr>
              <a:r>
                <a:rPr kumimoji="0" lang="pt-BR" altLang="pt-BR" sz="1867">
                  <a:cs typeface="Arial" panose="020B0604020202020204" pitchFamily="34" charset="0"/>
                </a:rPr>
                <a:t>Desliga uma </a:t>
              </a:r>
            </a:p>
            <a:p>
              <a:pPr>
                <a:spcBef>
                  <a:spcPct val="0"/>
                </a:spcBef>
                <a:buFontTx/>
                <a:buNone/>
              </a:pPr>
              <a:r>
                <a:rPr kumimoji="0" lang="pt-BR" altLang="pt-BR" sz="1867">
                  <a:cs typeface="Arial" panose="020B0604020202020204" pitchFamily="34" charset="0"/>
                </a:rPr>
                <a:t>chamada</a:t>
              </a:r>
            </a:p>
          </p:txBody>
        </p:sp>
        <p:sp>
          <p:nvSpPr>
            <p:cNvPr id="26" name="Text Box 148"/>
            <p:cNvSpPr txBox="1">
              <a:spLocks noChangeArrowheads="1"/>
            </p:cNvSpPr>
            <p:nvPr/>
          </p:nvSpPr>
          <p:spPr bwMode="auto">
            <a:xfrm>
              <a:off x="1151" y="1757"/>
              <a:ext cx="778"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Blip>
                  <a:blip r:embed="rId3"/>
                </a:buBlip>
                <a:defRPr kumimoji="1" sz="24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spcBef>
                  <a:spcPct val="20000"/>
                </a:spcBef>
                <a:buBlip>
                  <a:blip r:embed="rId4"/>
                </a:buBlip>
                <a:defRPr kumimoji="1" sz="20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spcBef>
                  <a:spcPct val="20000"/>
                </a:spcBef>
                <a:buBlip>
                  <a:blip r:embed="rId5"/>
                </a:buBlip>
                <a:defRPr kumimoji="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spcBef>
                  <a:spcPct val="20000"/>
                </a:spcBef>
                <a:buClr>
                  <a:srgbClr val="0000CC"/>
                </a:buClr>
                <a:buChar char="–"/>
                <a:defRPr kumimoji="1" sz="16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spcBef>
                  <a:spcPct val="20000"/>
                </a:spcBef>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spcBef>
                  <a:spcPct val="0"/>
                </a:spcBef>
                <a:buFontTx/>
                <a:buNone/>
              </a:pPr>
              <a:endParaRPr kumimoji="0" lang="pt-BR" altLang="pt-BR" sz="267">
                <a:cs typeface="Arial" panose="020B0604020202020204" pitchFamily="34" charset="0"/>
              </a:endParaRPr>
            </a:p>
            <a:p>
              <a:pPr>
                <a:spcBef>
                  <a:spcPct val="0"/>
                </a:spcBef>
                <a:buFontTx/>
                <a:buNone/>
              </a:pPr>
              <a:r>
                <a:rPr kumimoji="0" lang="pt-BR" altLang="pt-BR" sz="1867">
                  <a:cs typeface="Arial" panose="020B0604020202020204" pitchFamily="34" charset="0"/>
                </a:rPr>
                <a:t>Confirmação</a:t>
              </a:r>
            </a:p>
          </p:txBody>
        </p:sp>
        <p:sp>
          <p:nvSpPr>
            <p:cNvPr id="27" name="Text Box 149"/>
            <p:cNvSpPr txBox="1">
              <a:spLocks noChangeArrowheads="1"/>
            </p:cNvSpPr>
            <p:nvPr/>
          </p:nvSpPr>
          <p:spPr bwMode="auto">
            <a:xfrm>
              <a:off x="1150" y="1373"/>
              <a:ext cx="1160"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Blip>
                  <a:blip r:embed="rId3"/>
                </a:buBlip>
                <a:defRPr kumimoji="1" sz="24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spcBef>
                  <a:spcPct val="20000"/>
                </a:spcBef>
                <a:buBlip>
                  <a:blip r:embed="rId4"/>
                </a:buBlip>
                <a:defRPr kumimoji="1" sz="20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spcBef>
                  <a:spcPct val="20000"/>
                </a:spcBef>
                <a:buBlip>
                  <a:blip r:embed="rId5"/>
                </a:buBlip>
                <a:defRPr kumimoji="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spcBef>
                  <a:spcPct val="20000"/>
                </a:spcBef>
                <a:buClr>
                  <a:srgbClr val="0000CC"/>
                </a:buClr>
                <a:buChar char="–"/>
                <a:defRPr kumimoji="1" sz="16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spcBef>
                  <a:spcPct val="20000"/>
                </a:spcBef>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spcBef>
                  <a:spcPct val="0"/>
                </a:spcBef>
                <a:buFontTx/>
                <a:buNone/>
              </a:pPr>
              <a:r>
                <a:rPr kumimoji="0" lang="pt-BR" altLang="pt-BR" sz="1867">
                  <a:cs typeface="Arial" panose="020B0604020202020204" pitchFamily="34" charset="0"/>
                </a:rPr>
                <a:t>Inicia uma chamada</a:t>
              </a:r>
            </a:p>
          </p:txBody>
        </p:sp>
        <p:sp>
          <p:nvSpPr>
            <p:cNvPr id="28" name="Text Box 150"/>
            <p:cNvSpPr txBox="1">
              <a:spLocks noChangeArrowheads="1"/>
            </p:cNvSpPr>
            <p:nvPr/>
          </p:nvSpPr>
          <p:spPr bwMode="auto">
            <a:xfrm>
              <a:off x="595" y="1391"/>
              <a:ext cx="399"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Blip>
                  <a:blip r:embed="rId3"/>
                </a:buBlip>
                <a:defRPr kumimoji="1" sz="24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spcBef>
                  <a:spcPct val="20000"/>
                </a:spcBef>
                <a:buBlip>
                  <a:blip r:embed="rId4"/>
                </a:buBlip>
                <a:defRPr kumimoji="1" sz="20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spcBef>
                  <a:spcPct val="20000"/>
                </a:spcBef>
                <a:buBlip>
                  <a:blip r:embed="rId5"/>
                </a:buBlip>
                <a:defRPr kumimoji="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spcBef>
                  <a:spcPct val="20000"/>
                </a:spcBef>
                <a:buClr>
                  <a:srgbClr val="0000CC"/>
                </a:buClr>
                <a:buChar char="–"/>
                <a:defRPr kumimoji="1" sz="16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spcBef>
                  <a:spcPct val="20000"/>
                </a:spcBef>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spcBef>
                  <a:spcPct val="0"/>
                </a:spcBef>
                <a:buFontTx/>
                <a:buNone/>
              </a:pPr>
              <a:r>
                <a:rPr kumimoji="0" lang="pt-BR" altLang="pt-BR" sz="1600">
                  <a:solidFill>
                    <a:schemeClr val="bg1"/>
                  </a:solidFill>
                  <a:cs typeface="Arial" panose="020B0604020202020204" pitchFamily="34" charset="0"/>
                </a:rPr>
                <a:t>INVITE</a:t>
              </a:r>
            </a:p>
          </p:txBody>
        </p:sp>
        <p:sp>
          <p:nvSpPr>
            <p:cNvPr id="29" name="Text Box 151"/>
            <p:cNvSpPr txBox="1">
              <a:spLocks noChangeArrowheads="1"/>
            </p:cNvSpPr>
            <p:nvPr/>
          </p:nvSpPr>
          <p:spPr bwMode="auto">
            <a:xfrm>
              <a:off x="642" y="1753"/>
              <a:ext cx="296"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Blip>
                  <a:blip r:embed="rId3"/>
                </a:buBlip>
                <a:defRPr kumimoji="1" sz="24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spcBef>
                  <a:spcPct val="20000"/>
                </a:spcBef>
                <a:buBlip>
                  <a:blip r:embed="rId4"/>
                </a:buBlip>
                <a:defRPr kumimoji="1" sz="20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spcBef>
                  <a:spcPct val="20000"/>
                </a:spcBef>
                <a:buBlip>
                  <a:blip r:embed="rId5"/>
                </a:buBlip>
                <a:defRPr kumimoji="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spcBef>
                  <a:spcPct val="20000"/>
                </a:spcBef>
                <a:buClr>
                  <a:srgbClr val="0000CC"/>
                </a:buClr>
                <a:buChar char="–"/>
                <a:defRPr kumimoji="1" sz="16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spcBef>
                  <a:spcPct val="20000"/>
                </a:spcBef>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spcBef>
                  <a:spcPct val="0"/>
                </a:spcBef>
                <a:buFontTx/>
                <a:buNone/>
              </a:pPr>
              <a:r>
                <a:rPr kumimoji="0" lang="pt-BR" altLang="pt-BR" sz="1600">
                  <a:solidFill>
                    <a:schemeClr val="bg1"/>
                  </a:solidFill>
                  <a:cs typeface="Arial" panose="020B0604020202020204" pitchFamily="34" charset="0"/>
                </a:rPr>
                <a:t>ACK</a:t>
              </a:r>
            </a:p>
          </p:txBody>
        </p:sp>
        <p:sp>
          <p:nvSpPr>
            <p:cNvPr id="30" name="Text Box 152"/>
            <p:cNvSpPr txBox="1">
              <a:spLocks noChangeArrowheads="1"/>
            </p:cNvSpPr>
            <p:nvPr/>
          </p:nvSpPr>
          <p:spPr bwMode="auto">
            <a:xfrm>
              <a:off x="653" y="2124"/>
              <a:ext cx="286"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Blip>
                  <a:blip r:embed="rId3"/>
                </a:buBlip>
                <a:defRPr kumimoji="1" sz="24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spcBef>
                  <a:spcPct val="20000"/>
                </a:spcBef>
                <a:buBlip>
                  <a:blip r:embed="rId4"/>
                </a:buBlip>
                <a:defRPr kumimoji="1" sz="20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spcBef>
                  <a:spcPct val="20000"/>
                </a:spcBef>
                <a:buBlip>
                  <a:blip r:embed="rId5"/>
                </a:buBlip>
                <a:defRPr kumimoji="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spcBef>
                  <a:spcPct val="20000"/>
                </a:spcBef>
                <a:buClr>
                  <a:srgbClr val="0000CC"/>
                </a:buClr>
                <a:buChar char="–"/>
                <a:defRPr kumimoji="1" sz="16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spcBef>
                  <a:spcPct val="20000"/>
                </a:spcBef>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spcBef>
                  <a:spcPct val="0"/>
                </a:spcBef>
                <a:buFontTx/>
                <a:buNone/>
              </a:pPr>
              <a:r>
                <a:rPr kumimoji="0" lang="pt-BR" altLang="pt-BR" sz="1600">
                  <a:solidFill>
                    <a:schemeClr val="bg1"/>
                  </a:solidFill>
                  <a:cs typeface="Arial" panose="020B0604020202020204" pitchFamily="34" charset="0"/>
                </a:rPr>
                <a:t>BYE</a:t>
              </a:r>
            </a:p>
          </p:txBody>
        </p:sp>
        <p:sp>
          <p:nvSpPr>
            <p:cNvPr id="31" name="Text Box 153"/>
            <p:cNvSpPr txBox="1">
              <a:spLocks noChangeArrowheads="1"/>
            </p:cNvSpPr>
            <p:nvPr/>
          </p:nvSpPr>
          <p:spPr bwMode="auto">
            <a:xfrm>
              <a:off x="547" y="2492"/>
              <a:ext cx="489"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Blip>
                  <a:blip r:embed="rId3"/>
                </a:buBlip>
                <a:defRPr kumimoji="1" sz="24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spcBef>
                  <a:spcPct val="20000"/>
                </a:spcBef>
                <a:buBlip>
                  <a:blip r:embed="rId4"/>
                </a:buBlip>
                <a:defRPr kumimoji="1" sz="20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spcBef>
                  <a:spcPct val="20000"/>
                </a:spcBef>
                <a:buBlip>
                  <a:blip r:embed="rId5"/>
                </a:buBlip>
                <a:defRPr kumimoji="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spcBef>
                  <a:spcPct val="20000"/>
                </a:spcBef>
                <a:buClr>
                  <a:srgbClr val="0000CC"/>
                </a:buClr>
                <a:buChar char="–"/>
                <a:defRPr kumimoji="1" sz="16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spcBef>
                  <a:spcPct val="20000"/>
                </a:spcBef>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spcBef>
                  <a:spcPct val="0"/>
                </a:spcBef>
                <a:buFontTx/>
                <a:buNone/>
              </a:pPr>
              <a:r>
                <a:rPr kumimoji="0" lang="pt-BR" altLang="pt-BR" sz="1600">
                  <a:solidFill>
                    <a:schemeClr val="bg1"/>
                  </a:solidFill>
                  <a:cs typeface="Arial" panose="020B0604020202020204" pitchFamily="34" charset="0"/>
                </a:rPr>
                <a:t>CANCEL</a:t>
              </a:r>
            </a:p>
          </p:txBody>
        </p:sp>
        <p:sp>
          <p:nvSpPr>
            <p:cNvPr id="32" name="Text Box 154"/>
            <p:cNvSpPr txBox="1">
              <a:spLocks noChangeArrowheads="1"/>
            </p:cNvSpPr>
            <p:nvPr/>
          </p:nvSpPr>
          <p:spPr bwMode="auto">
            <a:xfrm>
              <a:off x="531" y="2839"/>
              <a:ext cx="523"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Blip>
                  <a:blip r:embed="rId3"/>
                </a:buBlip>
                <a:defRPr kumimoji="1" sz="24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spcBef>
                  <a:spcPct val="20000"/>
                </a:spcBef>
                <a:buBlip>
                  <a:blip r:embed="rId4"/>
                </a:buBlip>
                <a:defRPr kumimoji="1" sz="20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spcBef>
                  <a:spcPct val="20000"/>
                </a:spcBef>
                <a:buBlip>
                  <a:blip r:embed="rId5"/>
                </a:buBlip>
                <a:defRPr kumimoji="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spcBef>
                  <a:spcPct val="20000"/>
                </a:spcBef>
                <a:buClr>
                  <a:srgbClr val="0000CC"/>
                </a:buClr>
                <a:buChar char="–"/>
                <a:defRPr kumimoji="1" sz="16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spcBef>
                  <a:spcPct val="20000"/>
                </a:spcBef>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spcBef>
                  <a:spcPct val="0"/>
                </a:spcBef>
                <a:buFontTx/>
                <a:buNone/>
              </a:pPr>
              <a:r>
                <a:rPr kumimoji="0" lang="pt-BR" altLang="pt-BR" sz="1600">
                  <a:solidFill>
                    <a:schemeClr val="bg1"/>
                  </a:solidFill>
                  <a:cs typeface="Arial" panose="020B0604020202020204" pitchFamily="34" charset="0"/>
                </a:rPr>
                <a:t>OPTIONS</a:t>
              </a:r>
            </a:p>
          </p:txBody>
        </p:sp>
        <p:sp>
          <p:nvSpPr>
            <p:cNvPr id="33" name="Text Box 155"/>
            <p:cNvSpPr txBox="1">
              <a:spLocks noChangeArrowheads="1"/>
            </p:cNvSpPr>
            <p:nvPr/>
          </p:nvSpPr>
          <p:spPr bwMode="auto">
            <a:xfrm>
              <a:off x="500" y="3222"/>
              <a:ext cx="582"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Blip>
                  <a:blip r:embed="rId3"/>
                </a:buBlip>
                <a:defRPr kumimoji="1" sz="24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spcBef>
                  <a:spcPct val="20000"/>
                </a:spcBef>
                <a:buBlip>
                  <a:blip r:embed="rId4"/>
                </a:buBlip>
                <a:defRPr kumimoji="1" sz="20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spcBef>
                  <a:spcPct val="20000"/>
                </a:spcBef>
                <a:buBlip>
                  <a:blip r:embed="rId5"/>
                </a:buBlip>
                <a:defRPr kumimoji="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spcBef>
                  <a:spcPct val="20000"/>
                </a:spcBef>
                <a:buClr>
                  <a:srgbClr val="0000CC"/>
                </a:buClr>
                <a:buChar char="–"/>
                <a:defRPr kumimoji="1" sz="16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spcBef>
                  <a:spcPct val="20000"/>
                </a:spcBef>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spcBef>
                  <a:spcPct val="0"/>
                </a:spcBef>
                <a:buFontTx/>
                <a:buNone/>
              </a:pPr>
              <a:r>
                <a:rPr kumimoji="0" lang="pt-BR" altLang="pt-BR" sz="1600">
                  <a:solidFill>
                    <a:schemeClr val="bg1"/>
                  </a:solidFill>
                  <a:cs typeface="Arial" panose="020B0604020202020204" pitchFamily="34" charset="0"/>
                </a:rPr>
                <a:t>REGISTER</a:t>
              </a:r>
            </a:p>
          </p:txBody>
        </p:sp>
      </p:grpSp>
      <p:grpSp>
        <p:nvGrpSpPr>
          <p:cNvPr id="34" name="Group 187"/>
          <p:cNvGrpSpPr>
            <a:grpSpLocks/>
          </p:cNvGrpSpPr>
          <p:nvPr/>
        </p:nvGrpSpPr>
        <p:grpSpPr bwMode="auto">
          <a:xfrm>
            <a:off x="5188836" y="644524"/>
            <a:ext cx="4085166" cy="5556251"/>
            <a:chOff x="3357" y="912"/>
            <a:chExt cx="1930" cy="2625"/>
          </a:xfrm>
        </p:grpSpPr>
        <p:sp>
          <p:nvSpPr>
            <p:cNvPr id="35" name="Rectangle 127"/>
            <p:cNvSpPr>
              <a:spLocks noChangeArrowheads="1"/>
            </p:cNvSpPr>
            <p:nvPr/>
          </p:nvSpPr>
          <p:spPr bwMode="auto">
            <a:xfrm>
              <a:off x="3357" y="912"/>
              <a:ext cx="1922" cy="301"/>
            </a:xfrm>
            <a:prstGeom prst="rect">
              <a:avLst/>
            </a:prstGeom>
            <a:solidFill>
              <a:srgbClr val="006C8A"/>
            </a:solidFill>
            <a:ln w="12700">
              <a:solidFill>
                <a:schemeClr val="tx1"/>
              </a:solidFill>
              <a:miter lim="800000"/>
              <a:headEnd/>
              <a:tailEnd/>
            </a:ln>
            <a:effectLst>
              <a:outerShdw dist="107763" dir="2700000" algn="ctr" rotWithShape="0">
                <a:srgbClr val="808080"/>
              </a:outerShdw>
            </a:effectLst>
          </p:spPr>
          <p:txBody>
            <a:bodyPr wrap="none" anchor="ctr"/>
            <a:lstStyle>
              <a:lvl1pPr>
                <a:spcBef>
                  <a:spcPct val="20000"/>
                </a:spcBef>
                <a:buBlip>
                  <a:blip r:embed="rId3"/>
                </a:buBlip>
                <a:defRPr kumimoji="1" sz="24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spcBef>
                  <a:spcPct val="20000"/>
                </a:spcBef>
                <a:buBlip>
                  <a:blip r:embed="rId4"/>
                </a:buBlip>
                <a:defRPr kumimoji="1" sz="20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spcBef>
                  <a:spcPct val="20000"/>
                </a:spcBef>
                <a:buBlip>
                  <a:blip r:embed="rId5"/>
                </a:buBlip>
                <a:defRPr kumimoji="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spcBef>
                  <a:spcPct val="20000"/>
                </a:spcBef>
                <a:buClr>
                  <a:srgbClr val="0000CC"/>
                </a:buClr>
                <a:buChar char="–"/>
                <a:defRPr kumimoji="1" sz="16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spcBef>
                  <a:spcPct val="20000"/>
                </a:spcBef>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spcBef>
                  <a:spcPct val="0"/>
                </a:spcBef>
                <a:buFontTx/>
                <a:buNone/>
              </a:pPr>
              <a:endParaRPr lang="pt-BR" altLang="pt-BR" sz="1600"/>
            </a:p>
          </p:txBody>
        </p:sp>
        <p:sp>
          <p:nvSpPr>
            <p:cNvPr id="36" name="Text Box 129"/>
            <p:cNvSpPr txBox="1">
              <a:spLocks noChangeArrowheads="1"/>
            </p:cNvSpPr>
            <p:nvPr/>
          </p:nvSpPr>
          <p:spPr bwMode="auto">
            <a:xfrm>
              <a:off x="3817" y="912"/>
              <a:ext cx="1066"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Blip>
                  <a:blip r:embed="rId3"/>
                </a:buBlip>
                <a:defRPr kumimoji="1" sz="24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spcBef>
                  <a:spcPct val="20000"/>
                </a:spcBef>
                <a:buBlip>
                  <a:blip r:embed="rId4"/>
                </a:buBlip>
                <a:defRPr kumimoji="1" sz="20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spcBef>
                  <a:spcPct val="20000"/>
                </a:spcBef>
                <a:buBlip>
                  <a:blip r:embed="rId5"/>
                </a:buBlip>
                <a:defRPr kumimoji="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spcBef>
                  <a:spcPct val="20000"/>
                </a:spcBef>
                <a:buClr>
                  <a:srgbClr val="0000CC"/>
                </a:buClr>
                <a:buChar char="–"/>
                <a:defRPr kumimoji="1" sz="16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spcBef>
                  <a:spcPct val="20000"/>
                </a:spcBef>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spcBef>
                  <a:spcPct val="0"/>
                </a:spcBef>
                <a:buFontTx/>
                <a:buNone/>
              </a:pPr>
              <a:r>
                <a:rPr kumimoji="0" lang="pt-BR" altLang="pt-BR" sz="3200">
                  <a:solidFill>
                    <a:srgbClr val="33CCFF"/>
                  </a:solidFill>
                </a:rPr>
                <a:t>Respostas</a:t>
              </a:r>
            </a:p>
          </p:txBody>
        </p:sp>
        <p:grpSp>
          <p:nvGrpSpPr>
            <p:cNvPr id="37" name="Group 158"/>
            <p:cNvGrpSpPr>
              <a:grpSpLocks/>
            </p:cNvGrpSpPr>
            <p:nvPr/>
          </p:nvGrpSpPr>
          <p:grpSpPr bwMode="auto">
            <a:xfrm>
              <a:off x="3359" y="1313"/>
              <a:ext cx="1928" cy="2224"/>
              <a:chOff x="3315" y="1792"/>
              <a:chExt cx="1851" cy="1776"/>
            </a:xfrm>
          </p:grpSpPr>
          <p:grpSp>
            <p:nvGrpSpPr>
              <p:cNvPr id="44" name="Group 159"/>
              <p:cNvGrpSpPr>
                <a:grpSpLocks/>
              </p:cNvGrpSpPr>
              <p:nvPr/>
            </p:nvGrpSpPr>
            <p:grpSpPr bwMode="auto">
              <a:xfrm>
                <a:off x="3315" y="1792"/>
                <a:ext cx="1851" cy="1776"/>
                <a:chOff x="3315" y="1248"/>
                <a:chExt cx="1851" cy="1776"/>
              </a:xfrm>
            </p:grpSpPr>
            <p:sp>
              <p:nvSpPr>
                <p:cNvPr id="51" name="Rectangle 160"/>
                <p:cNvSpPr>
                  <a:spLocks noChangeArrowheads="1"/>
                </p:cNvSpPr>
                <p:nvPr/>
              </p:nvSpPr>
              <p:spPr bwMode="auto">
                <a:xfrm>
                  <a:off x="3316" y="1248"/>
                  <a:ext cx="1850" cy="1776"/>
                </a:xfrm>
                <a:prstGeom prst="rect">
                  <a:avLst/>
                </a:prstGeom>
                <a:solidFill>
                  <a:schemeClr val="accent1"/>
                </a:solidFill>
                <a:ln w="12700">
                  <a:solidFill>
                    <a:srgbClr val="5F5F5F"/>
                  </a:solidFill>
                  <a:miter lim="800000"/>
                  <a:headEnd/>
                  <a:tailEnd/>
                </a:ln>
                <a:effectLst>
                  <a:outerShdw dist="107763" dir="2700000" algn="ctr" rotWithShape="0">
                    <a:srgbClr val="808080"/>
                  </a:outerShdw>
                </a:effectLst>
              </p:spPr>
              <p:txBody>
                <a:bodyPr wrap="none" anchor="ctr"/>
                <a:lstStyle>
                  <a:lvl1pPr>
                    <a:spcBef>
                      <a:spcPct val="20000"/>
                    </a:spcBef>
                    <a:buBlip>
                      <a:blip r:embed="rId3"/>
                    </a:buBlip>
                    <a:defRPr kumimoji="1" sz="24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spcBef>
                      <a:spcPct val="20000"/>
                    </a:spcBef>
                    <a:buBlip>
                      <a:blip r:embed="rId4"/>
                    </a:buBlip>
                    <a:defRPr kumimoji="1" sz="20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spcBef>
                      <a:spcPct val="20000"/>
                    </a:spcBef>
                    <a:buBlip>
                      <a:blip r:embed="rId5"/>
                    </a:buBlip>
                    <a:defRPr kumimoji="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spcBef>
                      <a:spcPct val="20000"/>
                    </a:spcBef>
                    <a:buClr>
                      <a:srgbClr val="0000CC"/>
                    </a:buClr>
                    <a:buChar char="–"/>
                    <a:defRPr kumimoji="1" sz="16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spcBef>
                      <a:spcPct val="20000"/>
                    </a:spcBef>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spcBef>
                      <a:spcPct val="0"/>
                    </a:spcBef>
                    <a:buFontTx/>
                    <a:buNone/>
                  </a:pPr>
                  <a:endParaRPr lang="pt-BR" altLang="pt-BR" sz="1600"/>
                </a:p>
              </p:txBody>
            </p:sp>
            <p:sp>
              <p:nvSpPr>
                <p:cNvPr id="52" name="Rectangle 161"/>
                <p:cNvSpPr>
                  <a:spLocks noChangeArrowheads="1"/>
                </p:cNvSpPr>
                <p:nvPr/>
              </p:nvSpPr>
              <p:spPr bwMode="auto">
                <a:xfrm>
                  <a:off x="4028" y="1832"/>
                  <a:ext cx="1138" cy="295"/>
                </a:xfrm>
                <a:prstGeom prst="rect">
                  <a:avLst/>
                </a:prstGeom>
                <a:solidFill>
                  <a:schemeClr val="accent1"/>
                </a:solidFill>
                <a:ln w="12700">
                  <a:solidFill>
                    <a:srgbClr val="5F5F5F"/>
                  </a:solidFill>
                  <a:miter lim="800000"/>
                  <a:headEnd/>
                  <a:tailEnd/>
                </a:ln>
              </p:spPr>
              <p:txBody>
                <a:bodyPr wrap="none" anchor="ctr"/>
                <a:lstStyle>
                  <a:lvl1pPr>
                    <a:spcBef>
                      <a:spcPct val="20000"/>
                    </a:spcBef>
                    <a:buBlip>
                      <a:blip r:embed="rId3"/>
                    </a:buBlip>
                    <a:defRPr kumimoji="1" sz="24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spcBef>
                      <a:spcPct val="20000"/>
                    </a:spcBef>
                    <a:buBlip>
                      <a:blip r:embed="rId4"/>
                    </a:buBlip>
                    <a:defRPr kumimoji="1" sz="20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spcBef>
                      <a:spcPct val="20000"/>
                    </a:spcBef>
                    <a:buBlip>
                      <a:blip r:embed="rId5"/>
                    </a:buBlip>
                    <a:defRPr kumimoji="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spcBef>
                      <a:spcPct val="20000"/>
                    </a:spcBef>
                    <a:buClr>
                      <a:srgbClr val="0000CC"/>
                    </a:buClr>
                    <a:buChar char="–"/>
                    <a:defRPr kumimoji="1" sz="16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spcBef>
                      <a:spcPct val="20000"/>
                    </a:spcBef>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spcBef>
                      <a:spcPct val="0"/>
                    </a:spcBef>
                    <a:buFontTx/>
                    <a:buNone/>
                  </a:pPr>
                  <a:endParaRPr lang="pt-BR" altLang="pt-BR" sz="1600"/>
                </a:p>
              </p:txBody>
            </p:sp>
            <p:sp>
              <p:nvSpPr>
                <p:cNvPr id="53" name="Rectangle 162"/>
                <p:cNvSpPr>
                  <a:spLocks noChangeArrowheads="1"/>
                </p:cNvSpPr>
                <p:nvPr/>
              </p:nvSpPr>
              <p:spPr bwMode="auto">
                <a:xfrm>
                  <a:off x="4028" y="1538"/>
                  <a:ext cx="1138" cy="295"/>
                </a:xfrm>
                <a:prstGeom prst="rect">
                  <a:avLst/>
                </a:prstGeom>
                <a:solidFill>
                  <a:schemeClr val="accent1"/>
                </a:solidFill>
                <a:ln w="12700">
                  <a:solidFill>
                    <a:srgbClr val="5F5F5F"/>
                  </a:solidFill>
                  <a:miter lim="800000"/>
                  <a:headEnd/>
                  <a:tailEnd/>
                </a:ln>
              </p:spPr>
              <p:txBody>
                <a:bodyPr wrap="none" anchor="ctr"/>
                <a:lstStyle>
                  <a:lvl1pPr>
                    <a:spcBef>
                      <a:spcPct val="20000"/>
                    </a:spcBef>
                    <a:buBlip>
                      <a:blip r:embed="rId3"/>
                    </a:buBlip>
                    <a:defRPr kumimoji="1" sz="24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spcBef>
                      <a:spcPct val="20000"/>
                    </a:spcBef>
                    <a:buBlip>
                      <a:blip r:embed="rId4"/>
                    </a:buBlip>
                    <a:defRPr kumimoji="1" sz="20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spcBef>
                      <a:spcPct val="20000"/>
                    </a:spcBef>
                    <a:buBlip>
                      <a:blip r:embed="rId5"/>
                    </a:buBlip>
                    <a:defRPr kumimoji="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spcBef>
                      <a:spcPct val="20000"/>
                    </a:spcBef>
                    <a:buClr>
                      <a:srgbClr val="0000CC"/>
                    </a:buClr>
                    <a:buChar char="–"/>
                    <a:defRPr kumimoji="1" sz="16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spcBef>
                      <a:spcPct val="20000"/>
                    </a:spcBef>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spcBef>
                      <a:spcPct val="0"/>
                    </a:spcBef>
                    <a:buFontTx/>
                    <a:buNone/>
                  </a:pPr>
                  <a:endParaRPr lang="pt-BR" altLang="pt-BR" sz="1600"/>
                </a:p>
              </p:txBody>
            </p:sp>
            <p:sp>
              <p:nvSpPr>
                <p:cNvPr id="54" name="Rectangle 163"/>
                <p:cNvSpPr>
                  <a:spLocks noChangeArrowheads="1"/>
                </p:cNvSpPr>
                <p:nvPr/>
              </p:nvSpPr>
              <p:spPr bwMode="auto">
                <a:xfrm>
                  <a:off x="4028" y="1249"/>
                  <a:ext cx="1138" cy="295"/>
                </a:xfrm>
                <a:prstGeom prst="rect">
                  <a:avLst/>
                </a:prstGeom>
                <a:solidFill>
                  <a:schemeClr val="accent1"/>
                </a:solidFill>
                <a:ln w="12700">
                  <a:solidFill>
                    <a:srgbClr val="5F5F5F"/>
                  </a:solidFill>
                  <a:miter lim="800000"/>
                  <a:headEnd/>
                  <a:tailEnd/>
                </a:ln>
              </p:spPr>
              <p:txBody>
                <a:bodyPr wrap="none" anchor="ctr"/>
                <a:lstStyle>
                  <a:lvl1pPr>
                    <a:spcBef>
                      <a:spcPct val="20000"/>
                    </a:spcBef>
                    <a:buBlip>
                      <a:blip r:embed="rId3"/>
                    </a:buBlip>
                    <a:defRPr kumimoji="1" sz="24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spcBef>
                      <a:spcPct val="20000"/>
                    </a:spcBef>
                    <a:buBlip>
                      <a:blip r:embed="rId4"/>
                    </a:buBlip>
                    <a:defRPr kumimoji="1" sz="20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spcBef>
                      <a:spcPct val="20000"/>
                    </a:spcBef>
                    <a:buBlip>
                      <a:blip r:embed="rId5"/>
                    </a:buBlip>
                    <a:defRPr kumimoji="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spcBef>
                      <a:spcPct val="20000"/>
                    </a:spcBef>
                    <a:buClr>
                      <a:srgbClr val="0000CC"/>
                    </a:buClr>
                    <a:buChar char="–"/>
                    <a:defRPr kumimoji="1" sz="16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spcBef>
                      <a:spcPct val="20000"/>
                    </a:spcBef>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spcBef>
                      <a:spcPct val="0"/>
                    </a:spcBef>
                    <a:buFontTx/>
                    <a:buNone/>
                  </a:pPr>
                  <a:endParaRPr lang="pt-BR" altLang="pt-BR" sz="1600"/>
                </a:p>
              </p:txBody>
            </p:sp>
            <p:sp>
              <p:nvSpPr>
                <p:cNvPr id="55" name="Rectangle 164"/>
                <p:cNvSpPr>
                  <a:spLocks noChangeArrowheads="1"/>
                </p:cNvSpPr>
                <p:nvPr/>
              </p:nvSpPr>
              <p:spPr bwMode="auto">
                <a:xfrm>
                  <a:off x="4028" y="2697"/>
                  <a:ext cx="1138" cy="327"/>
                </a:xfrm>
                <a:prstGeom prst="rect">
                  <a:avLst/>
                </a:prstGeom>
                <a:solidFill>
                  <a:schemeClr val="accent1"/>
                </a:solidFill>
                <a:ln w="12700">
                  <a:solidFill>
                    <a:srgbClr val="5F5F5F"/>
                  </a:solidFill>
                  <a:miter lim="800000"/>
                  <a:headEnd/>
                  <a:tailEnd/>
                </a:ln>
              </p:spPr>
              <p:txBody>
                <a:bodyPr wrap="none" anchor="ctr"/>
                <a:lstStyle>
                  <a:lvl1pPr>
                    <a:spcBef>
                      <a:spcPct val="20000"/>
                    </a:spcBef>
                    <a:buBlip>
                      <a:blip r:embed="rId3"/>
                    </a:buBlip>
                    <a:defRPr kumimoji="1" sz="24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spcBef>
                      <a:spcPct val="20000"/>
                    </a:spcBef>
                    <a:buBlip>
                      <a:blip r:embed="rId4"/>
                    </a:buBlip>
                    <a:defRPr kumimoji="1" sz="20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spcBef>
                      <a:spcPct val="20000"/>
                    </a:spcBef>
                    <a:buBlip>
                      <a:blip r:embed="rId5"/>
                    </a:buBlip>
                    <a:defRPr kumimoji="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spcBef>
                      <a:spcPct val="20000"/>
                    </a:spcBef>
                    <a:buClr>
                      <a:srgbClr val="0000CC"/>
                    </a:buClr>
                    <a:buChar char="–"/>
                    <a:defRPr kumimoji="1" sz="16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spcBef>
                      <a:spcPct val="20000"/>
                    </a:spcBef>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spcBef>
                      <a:spcPct val="0"/>
                    </a:spcBef>
                    <a:buFontTx/>
                    <a:buNone/>
                  </a:pPr>
                  <a:endParaRPr lang="pt-BR" altLang="pt-BR" sz="1600"/>
                </a:p>
              </p:txBody>
            </p:sp>
            <p:sp>
              <p:nvSpPr>
                <p:cNvPr id="56" name="Rectangle 165"/>
                <p:cNvSpPr>
                  <a:spLocks noChangeArrowheads="1"/>
                </p:cNvSpPr>
                <p:nvPr/>
              </p:nvSpPr>
              <p:spPr bwMode="auto">
                <a:xfrm>
                  <a:off x="4028" y="2408"/>
                  <a:ext cx="1138" cy="289"/>
                </a:xfrm>
                <a:prstGeom prst="rect">
                  <a:avLst/>
                </a:prstGeom>
                <a:solidFill>
                  <a:schemeClr val="accent1"/>
                </a:solidFill>
                <a:ln w="12700">
                  <a:solidFill>
                    <a:srgbClr val="5F5F5F"/>
                  </a:solidFill>
                  <a:miter lim="800000"/>
                  <a:headEnd/>
                  <a:tailEnd/>
                </a:ln>
              </p:spPr>
              <p:txBody>
                <a:bodyPr wrap="none" anchor="ctr"/>
                <a:lstStyle>
                  <a:lvl1pPr>
                    <a:spcBef>
                      <a:spcPct val="20000"/>
                    </a:spcBef>
                    <a:buBlip>
                      <a:blip r:embed="rId3"/>
                    </a:buBlip>
                    <a:defRPr kumimoji="1" sz="24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spcBef>
                      <a:spcPct val="20000"/>
                    </a:spcBef>
                    <a:buBlip>
                      <a:blip r:embed="rId4"/>
                    </a:buBlip>
                    <a:defRPr kumimoji="1" sz="20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spcBef>
                      <a:spcPct val="20000"/>
                    </a:spcBef>
                    <a:buBlip>
                      <a:blip r:embed="rId5"/>
                    </a:buBlip>
                    <a:defRPr kumimoji="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spcBef>
                      <a:spcPct val="20000"/>
                    </a:spcBef>
                    <a:buClr>
                      <a:srgbClr val="0000CC"/>
                    </a:buClr>
                    <a:buChar char="–"/>
                    <a:defRPr kumimoji="1" sz="16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spcBef>
                      <a:spcPct val="20000"/>
                    </a:spcBef>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spcBef>
                      <a:spcPct val="0"/>
                    </a:spcBef>
                    <a:buFontTx/>
                    <a:buNone/>
                  </a:pPr>
                  <a:endParaRPr lang="pt-BR" altLang="pt-BR" sz="1600"/>
                </a:p>
              </p:txBody>
            </p:sp>
            <p:sp>
              <p:nvSpPr>
                <p:cNvPr id="57" name="Rectangle 166"/>
                <p:cNvSpPr>
                  <a:spLocks noChangeArrowheads="1"/>
                </p:cNvSpPr>
                <p:nvPr/>
              </p:nvSpPr>
              <p:spPr bwMode="auto">
                <a:xfrm>
                  <a:off x="4028" y="2127"/>
                  <a:ext cx="1138" cy="287"/>
                </a:xfrm>
                <a:prstGeom prst="rect">
                  <a:avLst/>
                </a:prstGeom>
                <a:solidFill>
                  <a:schemeClr val="accent1"/>
                </a:solidFill>
                <a:ln w="12700">
                  <a:solidFill>
                    <a:srgbClr val="5F5F5F"/>
                  </a:solidFill>
                  <a:miter lim="800000"/>
                  <a:headEnd/>
                  <a:tailEnd/>
                </a:ln>
              </p:spPr>
              <p:txBody>
                <a:bodyPr wrap="none" anchor="ctr"/>
                <a:lstStyle>
                  <a:lvl1pPr>
                    <a:spcBef>
                      <a:spcPct val="20000"/>
                    </a:spcBef>
                    <a:buBlip>
                      <a:blip r:embed="rId3"/>
                    </a:buBlip>
                    <a:defRPr kumimoji="1" sz="24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spcBef>
                      <a:spcPct val="20000"/>
                    </a:spcBef>
                    <a:buBlip>
                      <a:blip r:embed="rId4"/>
                    </a:buBlip>
                    <a:defRPr kumimoji="1" sz="20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spcBef>
                      <a:spcPct val="20000"/>
                    </a:spcBef>
                    <a:buBlip>
                      <a:blip r:embed="rId5"/>
                    </a:buBlip>
                    <a:defRPr kumimoji="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spcBef>
                      <a:spcPct val="20000"/>
                    </a:spcBef>
                    <a:buClr>
                      <a:srgbClr val="0000CC"/>
                    </a:buClr>
                    <a:buChar char="–"/>
                    <a:defRPr kumimoji="1" sz="16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spcBef>
                      <a:spcPct val="20000"/>
                    </a:spcBef>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spcBef>
                      <a:spcPct val="0"/>
                    </a:spcBef>
                    <a:buFontTx/>
                    <a:buNone/>
                  </a:pPr>
                  <a:endParaRPr lang="pt-BR" altLang="pt-BR" sz="1600"/>
                </a:p>
              </p:txBody>
            </p:sp>
            <p:sp>
              <p:nvSpPr>
                <p:cNvPr id="58" name="Rectangle 167"/>
                <p:cNvSpPr>
                  <a:spLocks noChangeArrowheads="1"/>
                </p:cNvSpPr>
                <p:nvPr/>
              </p:nvSpPr>
              <p:spPr bwMode="auto">
                <a:xfrm>
                  <a:off x="3315" y="2415"/>
                  <a:ext cx="714" cy="295"/>
                </a:xfrm>
                <a:prstGeom prst="rect">
                  <a:avLst/>
                </a:prstGeom>
                <a:solidFill>
                  <a:srgbClr val="006C8A"/>
                </a:solidFill>
                <a:ln w="12700">
                  <a:solidFill>
                    <a:srgbClr val="5F5F5F"/>
                  </a:solidFill>
                  <a:miter lim="800000"/>
                  <a:headEnd/>
                  <a:tailEnd/>
                </a:ln>
              </p:spPr>
              <p:txBody>
                <a:bodyPr wrap="none" anchor="ctr"/>
                <a:lstStyle>
                  <a:lvl1pPr>
                    <a:spcBef>
                      <a:spcPct val="20000"/>
                    </a:spcBef>
                    <a:buBlip>
                      <a:blip r:embed="rId3"/>
                    </a:buBlip>
                    <a:defRPr kumimoji="1" sz="24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spcBef>
                      <a:spcPct val="20000"/>
                    </a:spcBef>
                    <a:buBlip>
                      <a:blip r:embed="rId4"/>
                    </a:buBlip>
                    <a:defRPr kumimoji="1" sz="20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spcBef>
                      <a:spcPct val="20000"/>
                    </a:spcBef>
                    <a:buBlip>
                      <a:blip r:embed="rId5"/>
                    </a:buBlip>
                    <a:defRPr kumimoji="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spcBef>
                      <a:spcPct val="20000"/>
                    </a:spcBef>
                    <a:buClr>
                      <a:srgbClr val="0000CC"/>
                    </a:buClr>
                    <a:buChar char="–"/>
                    <a:defRPr kumimoji="1" sz="16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spcBef>
                      <a:spcPct val="20000"/>
                    </a:spcBef>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spcBef>
                      <a:spcPct val="0"/>
                    </a:spcBef>
                    <a:buFontTx/>
                    <a:buNone/>
                  </a:pPr>
                  <a:endParaRPr lang="pt-BR" altLang="pt-BR" sz="1600"/>
                </a:p>
              </p:txBody>
            </p:sp>
            <p:sp>
              <p:nvSpPr>
                <p:cNvPr id="59" name="Rectangle 168"/>
                <p:cNvSpPr>
                  <a:spLocks noChangeArrowheads="1"/>
                </p:cNvSpPr>
                <p:nvPr/>
              </p:nvSpPr>
              <p:spPr bwMode="auto">
                <a:xfrm>
                  <a:off x="3315" y="2697"/>
                  <a:ext cx="713" cy="327"/>
                </a:xfrm>
                <a:prstGeom prst="rect">
                  <a:avLst/>
                </a:prstGeom>
                <a:solidFill>
                  <a:srgbClr val="006C8A"/>
                </a:solidFill>
                <a:ln w="12700">
                  <a:solidFill>
                    <a:srgbClr val="5F5F5F"/>
                  </a:solidFill>
                  <a:miter lim="800000"/>
                  <a:headEnd/>
                  <a:tailEnd/>
                </a:ln>
              </p:spPr>
              <p:txBody>
                <a:bodyPr wrap="none" anchor="ctr"/>
                <a:lstStyle>
                  <a:lvl1pPr>
                    <a:spcBef>
                      <a:spcPct val="20000"/>
                    </a:spcBef>
                    <a:buBlip>
                      <a:blip r:embed="rId3"/>
                    </a:buBlip>
                    <a:defRPr kumimoji="1" sz="24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spcBef>
                      <a:spcPct val="20000"/>
                    </a:spcBef>
                    <a:buBlip>
                      <a:blip r:embed="rId4"/>
                    </a:buBlip>
                    <a:defRPr kumimoji="1" sz="20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spcBef>
                      <a:spcPct val="20000"/>
                    </a:spcBef>
                    <a:buBlip>
                      <a:blip r:embed="rId5"/>
                    </a:buBlip>
                    <a:defRPr kumimoji="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spcBef>
                      <a:spcPct val="20000"/>
                    </a:spcBef>
                    <a:buClr>
                      <a:srgbClr val="0000CC"/>
                    </a:buClr>
                    <a:buChar char="–"/>
                    <a:defRPr kumimoji="1" sz="16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spcBef>
                      <a:spcPct val="20000"/>
                    </a:spcBef>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spcBef>
                      <a:spcPct val="0"/>
                    </a:spcBef>
                    <a:buFontTx/>
                    <a:buNone/>
                  </a:pPr>
                  <a:endParaRPr lang="pt-BR" altLang="pt-BR" sz="1600"/>
                </a:p>
              </p:txBody>
            </p:sp>
            <p:sp>
              <p:nvSpPr>
                <p:cNvPr id="60" name="Rectangle 169"/>
                <p:cNvSpPr>
                  <a:spLocks noChangeArrowheads="1"/>
                </p:cNvSpPr>
                <p:nvPr/>
              </p:nvSpPr>
              <p:spPr bwMode="auto">
                <a:xfrm>
                  <a:off x="3315" y="2120"/>
                  <a:ext cx="713" cy="294"/>
                </a:xfrm>
                <a:prstGeom prst="rect">
                  <a:avLst/>
                </a:prstGeom>
                <a:solidFill>
                  <a:srgbClr val="006C8A"/>
                </a:solidFill>
                <a:ln w="12700">
                  <a:solidFill>
                    <a:srgbClr val="5F5F5F"/>
                  </a:solidFill>
                  <a:miter lim="800000"/>
                  <a:headEnd/>
                  <a:tailEnd/>
                </a:ln>
              </p:spPr>
              <p:txBody>
                <a:bodyPr wrap="none" anchor="ctr"/>
                <a:lstStyle>
                  <a:lvl1pPr>
                    <a:spcBef>
                      <a:spcPct val="20000"/>
                    </a:spcBef>
                    <a:buBlip>
                      <a:blip r:embed="rId3"/>
                    </a:buBlip>
                    <a:defRPr kumimoji="1" sz="24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spcBef>
                      <a:spcPct val="20000"/>
                    </a:spcBef>
                    <a:buBlip>
                      <a:blip r:embed="rId4"/>
                    </a:buBlip>
                    <a:defRPr kumimoji="1" sz="20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spcBef>
                      <a:spcPct val="20000"/>
                    </a:spcBef>
                    <a:buBlip>
                      <a:blip r:embed="rId5"/>
                    </a:buBlip>
                    <a:defRPr kumimoji="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spcBef>
                      <a:spcPct val="20000"/>
                    </a:spcBef>
                    <a:buClr>
                      <a:srgbClr val="0000CC"/>
                    </a:buClr>
                    <a:buChar char="–"/>
                    <a:defRPr kumimoji="1" sz="16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spcBef>
                      <a:spcPct val="20000"/>
                    </a:spcBef>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spcBef>
                      <a:spcPct val="0"/>
                    </a:spcBef>
                    <a:buFontTx/>
                    <a:buNone/>
                  </a:pPr>
                  <a:endParaRPr lang="pt-BR" altLang="pt-BR" sz="1600"/>
                </a:p>
              </p:txBody>
            </p:sp>
            <p:sp>
              <p:nvSpPr>
                <p:cNvPr id="61" name="Rectangle 170"/>
                <p:cNvSpPr>
                  <a:spLocks noChangeArrowheads="1"/>
                </p:cNvSpPr>
                <p:nvPr/>
              </p:nvSpPr>
              <p:spPr bwMode="auto">
                <a:xfrm>
                  <a:off x="3315" y="1832"/>
                  <a:ext cx="713" cy="295"/>
                </a:xfrm>
                <a:prstGeom prst="rect">
                  <a:avLst/>
                </a:prstGeom>
                <a:solidFill>
                  <a:srgbClr val="006C8A"/>
                </a:solidFill>
                <a:ln w="12700">
                  <a:solidFill>
                    <a:srgbClr val="5F5F5F"/>
                  </a:solidFill>
                  <a:miter lim="800000"/>
                  <a:headEnd/>
                  <a:tailEnd/>
                </a:ln>
              </p:spPr>
              <p:txBody>
                <a:bodyPr wrap="none" anchor="ctr"/>
                <a:lstStyle>
                  <a:lvl1pPr>
                    <a:spcBef>
                      <a:spcPct val="20000"/>
                    </a:spcBef>
                    <a:buBlip>
                      <a:blip r:embed="rId3"/>
                    </a:buBlip>
                    <a:defRPr kumimoji="1" sz="24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spcBef>
                      <a:spcPct val="20000"/>
                    </a:spcBef>
                    <a:buBlip>
                      <a:blip r:embed="rId4"/>
                    </a:buBlip>
                    <a:defRPr kumimoji="1" sz="20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spcBef>
                      <a:spcPct val="20000"/>
                    </a:spcBef>
                    <a:buBlip>
                      <a:blip r:embed="rId5"/>
                    </a:buBlip>
                    <a:defRPr kumimoji="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spcBef>
                      <a:spcPct val="20000"/>
                    </a:spcBef>
                    <a:buClr>
                      <a:srgbClr val="0000CC"/>
                    </a:buClr>
                    <a:buChar char="–"/>
                    <a:defRPr kumimoji="1" sz="16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spcBef>
                      <a:spcPct val="20000"/>
                    </a:spcBef>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spcBef>
                      <a:spcPct val="0"/>
                    </a:spcBef>
                    <a:buFontTx/>
                    <a:buNone/>
                  </a:pPr>
                  <a:endParaRPr lang="pt-BR" altLang="pt-BR" sz="1600"/>
                </a:p>
              </p:txBody>
            </p:sp>
            <p:sp>
              <p:nvSpPr>
                <p:cNvPr id="62" name="Rectangle 171"/>
                <p:cNvSpPr>
                  <a:spLocks noChangeArrowheads="1"/>
                </p:cNvSpPr>
                <p:nvPr/>
              </p:nvSpPr>
              <p:spPr bwMode="auto">
                <a:xfrm>
                  <a:off x="3315" y="1538"/>
                  <a:ext cx="713" cy="295"/>
                </a:xfrm>
                <a:prstGeom prst="rect">
                  <a:avLst/>
                </a:prstGeom>
                <a:solidFill>
                  <a:srgbClr val="006C8A"/>
                </a:solidFill>
                <a:ln w="12700">
                  <a:solidFill>
                    <a:srgbClr val="5F5F5F"/>
                  </a:solidFill>
                  <a:miter lim="800000"/>
                  <a:headEnd/>
                  <a:tailEnd/>
                </a:ln>
              </p:spPr>
              <p:txBody>
                <a:bodyPr wrap="none" anchor="ctr"/>
                <a:lstStyle>
                  <a:lvl1pPr>
                    <a:spcBef>
                      <a:spcPct val="20000"/>
                    </a:spcBef>
                    <a:buBlip>
                      <a:blip r:embed="rId3"/>
                    </a:buBlip>
                    <a:defRPr kumimoji="1" sz="24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spcBef>
                      <a:spcPct val="20000"/>
                    </a:spcBef>
                    <a:buBlip>
                      <a:blip r:embed="rId4"/>
                    </a:buBlip>
                    <a:defRPr kumimoji="1" sz="20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spcBef>
                      <a:spcPct val="20000"/>
                    </a:spcBef>
                    <a:buBlip>
                      <a:blip r:embed="rId5"/>
                    </a:buBlip>
                    <a:defRPr kumimoji="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spcBef>
                      <a:spcPct val="20000"/>
                    </a:spcBef>
                    <a:buClr>
                      <a:srgbClr val="0000CC"/>
                    </a:buClr>
                    <a:buChar char="–"/>
                    <a:defRPr kumimoji="1" sz="16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spcBef>
                      <a:spcPct val="20000"/>
                    </a:spcBef>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spcBef>
                      <a:spcPct val="0"/>
                    </a:spcBef>
                    <a:buFontTx/>
                    <a:buNone/>
                  </a:pPr>
                  <a:endParaRPr lang="pt-BR" altLang="pt-BR" sz="1600"/>
                </a:p>
              </p:txBody>
            </p:sp>
            <p:sp>
              <p:nvSpPr>
                <p:cNvPr id="63" name="Rectangle 172"/>
                <p:cNvSpPr>
                  <a:spLocks noChangeArrowheads="1"/>
                </p:cNvSpPr>
                <p:nvPr/>
              </p:nvSpPr>
              <p:spPr bwMode="auto">
                <a:xfrm>
                  <a:off x="3315" y="1250"/>
                  <a:ext cx="713" cy="295"/>
                </a:xfrm>
                <a:prstGeom prst="rect">
                  <a:avLst/>
                </a:prstGeom>
                <a:solidFill>
                  <a:srgbClr val="006C8A"/>
                </a:solidFill>
                <a:ln w="12700">
                  <a:solidFill>
                    <a:srgbClr val="5F5F5F"/>
                  </a:solidFill>
                  <a:miter lim="800000"/>
                  <a:headEnd/>
                  <a:tailEnd/>
                </a:ln>
              </p:spPr>
              <p:txBody>
                <a:bodyPr wrap="none" anchor="ctr"/>
                <a:lstStyle>
                  <a:lvl1pPr>
                    <a:spcBef>
                      <a:spcPct val="20000"/>
                    </a:spcBef>
                    <a:buBlip>
                      <a:blip r:embed="rId3"/>
                    </a:buBlip>
                    <a:defRPr kumimoji="1" sz="24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spcBef>
                      <a:spcPct val="20000"/>
                    </a:spcBef>
                    <a:buBlip>
                      <a:blip r:embed="rId4"/>
                    </a:buBlip>
                    <a:defRPr kumimoji="1" sz="20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spcBef>
                      <a:spcPct val="20000"/>
                    </a:spcBef>
                    <a:buBlip>
                      <a:blip r:embed="rId5"/>
                    </a:buBlip>
                    <a:defRPr kumimoji="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spcBef>
                      <a:spcPct val="20000"/>
                    </a:spcBef>
                    <a:buClr>
                      <a:srgbClr val="0000CC"/>
                    </a:buClr>
                    <a:buChar char="–"/>
                    <a:defRPr kumimoji="1" sz="16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spcBef>
                      <a:spcPct val="20000"/>
                    </a:spcBef>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spcBef>
                      <a:spcPct val="0"/>
                    </a:spcBef>
                    <a:buFontTx/>
                    <a:buNone/>
                  </a:pPr>
                  <a:endParaRPr lang="pt-BR" altLang="pt-BR" sz="1600"/>
                </a:p>
              </p:txBody>
            </p:sp>
          </p:grpSp>
          <p:sp>
            <p:nvSpPr>
              <p:cNvPr id="45" name="Text Box 173"/>
              <p:cNvSpPr txBox="1">
                <a:spLocks noChangeArrowheads="1"/>
              </p:cNvSpPr>
              <p:nvPr/>
            </p:nvSpPr>
            <p:spPr bwMode="auto">
              <a:xfrm>
                <a:off x="4029" y="1840"/>
                <a:ext cx="674"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Blip>
                    <a:blip r:embed="rId3"/>
                  </a:buBlip>
                  <a:defRPr kumimoji="1" sz="24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spcBef>
                    <a:spcPct val="20000"/>
                  </a:spcBef>
                  <a:buBlip>
                    <a:blip r:embed="rId4"/>
                  </a:buBlip>
                  <a:defRPr kumimoji="1" sz="20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spcBef>
                    <a:spcPct val="20000"/>
                  </a:spcBef>
                  <a:buBlip>
                    <a:blip r:embed="rId5"/>
                  </a:buBlip>
                  <a:defRPr kumimoji="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spcBef>
                    <a:spcPct val="20000"/>
                  </a:spcBef>
                  <a:buClr>
                    <a:srgbClr val="0000CC"/>
                  </a:buClr>
                  <a:buChar char="–"/>
                  <a:defRPr kumimoji="1" sz="16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spcBef>
                    <a:spcPct val="20000"/>
                  </a:spcBef>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spcBef>
                    <a:spcPct val="0"/>
                  </a:spcBef>
                  <a:buFontTx/>
                  <a:buNone/>
                </a:pPr>
                <a:r>
                  <a:rPr kumimoji="0" lang="pt-BR" altLang="pt-BR" sz="1867">
                    <a:cs typeface="Arial" panose="020B0604020202020204" pitchFamily="34" charset="0"/>
                  </a:rPr>
                  <a:t>Informativo</a:t>
                </a:r>
              </a:p>
            </p:txBody>
          </p:sp>
          <p:sp>
            <p:nvSpPr>
              <p:cNvPr id="46" name="Text Box 174"/>
              <p:cNvSpPr txBox="1">
                <a:spLocks noChangeArrowheads="1"/>
              </p:cNvSpPr>
              <p:nvPr/>
            </p:nvSpPr>
            <p:spPr bwMode="auto">
              <a:xfrm>
                <a:off x="4029" y="2137"/>
                <a:ext cx="530"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Blip>
                    <a:blip r:embed="rId3"/>
                  </a:buBlip>
                  <a:defRPr kumimoji="1" sz="24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spcBef>
                    <a:spcPct val="20000"/>
                  </a:spcBef>
                  <a:buBlip>
                    <a:blip r:embed="rId4"/>
                  </a:buBlip>
                  <a:defRPr kumimoji="1" sz="20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spcBef>
                    <a:spcPct val="20000"/>
                  </a:spcBef>
                  <a:buBlip>
                    <a:blip r:embed="rId5"/>
                  </a:buBlip>
                  <a:defRPr kumimoji="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spcBef>
                    <a:spcPct val="20000"/>
                  </a:spcBef>
                  <a:buClr>
                    <a:srgbClr val="0000CC"/>
                  </a:buClr>
                  <a:buChar char="–"/>
                  <a:defRPr kumimoji="1" sz="16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spcBef>
                    <a:spcPct val="20000"/>
                  </a:spcBef>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spcBef>
                    <a:spcPct val="0"/>
                  </a:spcBef>
                  <a:buFontTx/>
                  <a:buNone/>
                </a:pPr>
                <a:r>
                  <a:rPr kumimoji="0" lang="pt-BR" altLang="pt-BR" sz="1867">
                    <a:cs typeface="Arial" panose="020B0604020202020204" pitchFamily="34" charset="0"/>
                  </a:rPr>
                  <a:t>Sucesso</a:t>
                </a:r>
              </a:p>
            </p:txBody>
          </p:sp>
          <p:sp>
            <p:nvSpPr>
              <p:cNvPr id="47" name="Text Box 175"/>
              <p:cNvSpPr txBox="1">
                <a:spLocks noChangeArrowheads="1"/>
              </p:cNvSpPr>
              <p:nvPr/>
            </p:nvSpPr>
            <p:spPr bwMode="auto">
              <a:xfrm>
                <a:off x="4028" y="2425"/>
                <a:ext cx="1030"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Blip>
                    <a:blip r:embed="rId3"/>
                  </a:buBlip>
                  <a:defRPr kumimoji="1" sz="24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spcBef>
                    <a:spcPct val="20000"/>
                  </a:spcBef>
                  <a:buBlip>
                    <a:blip r:embed="rId4"/>
                  </a:buBlip>
                  <a:defRPr kumimoji="1" sz="20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spcBef>
                    <a:spcPct val="20000"/>
                  </a:spcBef>
                  <a:buBlip>
                    <a:blip r:embed="rId5"/>
                  </a:buBlip>
                  <a:defRPr kumimoji="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spcBef>
                    <a:spcPct val="20000"/>
                  </a:spcBef>
                  <a:buClr>
                    <a:srgbClr val="0000CC"/>
                  </a:buClr>
                  <a:buChar char="–"/>
                  <a:defRPr kumimoji="1" sz="16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spcBef>
                    <a:spcPct val="20000"/>
                  </a:spcBef>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spcBef>
                    <a:spcPct val="0"/>
                  </a:spcBef>
                  <a:buFontTx/>
                  <a:buNone/>
                </a:pPr>
                <a:r>
                  <a:rPr kumimoji="0" lang="pt-BR" altLang="pt-BR" sz="1867">
                    <a:cs typeface="Arial" panose="020B0604020202020204" pitchFamily="34" charset="0"/>
                  </a:rPr>
                  <a:t>Redirecionamento</a:t>
                </a:r>
              </a:p>
            </p:txBody>
          </p:sp>
          <p:sp>
            <p:nvSpPr>
              <p:cNvPr id="48" name="Text Box 176"/>
              <p:cNvSpPr txBox="1">
                <a:spLocks noChangeArrowheads="1"/>
              </p:cNvSpPr>
              <p:nvPr/>
            </p:nvSpPr>
            <p:spPr bwMode="auto">
              <a:xfrm>
                <a:off x="4029" y="2719"/>
                <a:ext cx="1095"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Blip>
                    <a:blip r:embed="rId3"/>
                  </a:buBlip>
                  <a:defRPr kumimoji="1" sz="24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spcBef>
                    <a:spcPct val="20000"/>
                  </a:spcBef>
                  <a:buBlip>
                    <a:blip r:embed="rId4"/>
                  </a:buBlip>
                  <a:defRPr kumimoji="1" sz="20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spcBef>
                    <a:spcPct val="20000"/>
                  </a:spcBef>
                  <a:buBlip>
                    <a:blip r:embed="rId5"/>
                  </a:buBlip>
                  <a:defRPr kumimoji="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spcBef>
                    <a:spcPct val="20000"/>
                  </a:spcBef>
                  <a:buClr>
                    <a:srgbClr val="0000CC"/>
                  </a:buClr>
                  <a:buChar char="–"/>
                  <a:defRPr kumimoji="1" sz="16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spcBef>
                    <a:spcPct val="20000"/>
                  </a:spcBef>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spcBef>
                    <a:spcPct val="0"/>
                  </a:spcBef>
                  <a:buFontTx/>
                  <a:buNone/>
                </a:pPr>
                <a:r>
                  <a:rPr kumimoji="0" lang="pt-BR" altLang="pt-BR" sz="1867" dirty="0">
                    <a:cs typeface="Arial" panose="020B0604020202020204" pitchFamily="34" charset="0"/>
                  </a:rPr>
                  <a:t>Falha na requisição</a:t>
                </a:r>
              </a:p>
            </p:txBody>
          </p:sp>
          <p:sp>
            <p:nvSpPr>
              <p:cNvPr id="49" name="Text Box 177"/>
              <p:cNvSpPr txBox="1">
                <a:spLocks noChangeArrowheads="1"/>
              </p:cNvSpPr>
              <p:nvPr/>
            </p:nvSpPr>
            <p:spPr bwMode="auto">
              <a:xfrm>
                <a:off x="4027" y="2996"/>
                <a:ext cx="986"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Blip>
                    <a:blip r:embed="rId3"/>
                  </a:buBlip>
                  <a:defRPr kumimoji="1" sz="24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spcBef>
                    <a:spcPct val="20000"/>
                  </a:spcBef>
                  <a:buBlip>
                    <a:blip r:embed="rId4"/>
                  </a:buBlip>
                  <a:defRPr kumimoji="1" sz="20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spcBef>
                    <a:spcPct val="20000"/>
                  </a:spcBef>
                  <a:buBlip>
                    <a:blip r:embed="rId5"/>
                  </a:buBlip>
                  <a:defRPr kumimoji="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spcBef>
                    <a:spcPct val="20000"/>
                  </a:spcBef>
                  <a:buClr>
                    <a:srgbClr val="0000CC"/>
                  </a:buClr>
                  <a:buChar char="–"/>
                  <a:defRPr kumimoji="1" sz="16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spcBef>
                    <a:spcPct val="20000"/>
                  </a:spcBef>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spcBef>
                    <a:spcPct val="0"/>
                  </a:spcBef>
                  <a:buFontTx/>
                  <a:buNone/>
                </a:pPr>
                <a:r>
                  <a:rPr kumimoji="0" lang="pt-BR" altLang="pt-BR" sz="1867">
                    <a:cs typeface="Arial" panose="020B0604020202020204" pitchFamily="34" charset="0"/>
                  </a:rPr>
                  <a:t>Falha no servidor</a:t>
                </a:r>
              </a:p>
            </p:txBody>
          </p:sp>
          <p:sp>
            <p:nvSpPr>
              <p:cNvPr id="50" name="Text Box 178"/>
              <p:cNvSpPr txBox="1">
                <a:spLocks noChangeArrowheads="1"/>
              </p:cNvSpPr>
              <p:nvPr/>
            </p:nvSpPr>
            <p:spPr bwMode="auto">
              <a:xfrm>
                <a:off x="4031" y="3302"/>
                <a:ext cx="715"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Blip>
                    <a:blip r:embed="rId3"/>
                  </a:buBlip>
                  <a:defRPr kumimoji="1" sz="24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spcBef>
                    <a:spcPct val="20000"/>
                  </a:spcBef>
                  <a:buBlip>
                    <a:blip r:embed="rId4"/>
                  </a:buBlip>
                  <a:defRPr kumimoji="1" sz="20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spcBef>
                    <a:spcPct val="20000"/>
                  </a:spcBef>
                  <a:buBlip>
                    <a:blip r:embed="rId5"/>
                  </a:buBlip>
                  <a:defRPr kumimoji="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spcBef>
                    <a:spcPct val="20000"/>
                  </a:spcBef>
                  <a:buClr>
                    <a:srgbClr val="0000CC"/>
                  </a:buClr>
                  <a:buChar char="–"/>
                  <a:defRPr kumimoji="1" sz="16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spcBef>
                    <a:spcPct val="20000"/>
                  </a:spcBef>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spcBef>
                    <a:spcPct val="0"/>
                  </a:spcBef>
                  <a:buFontTx/>
                  <a:buNone/>
                </a:pPr>
                <a:r>
                  <a:rPr kumimoji="0" lang="pt-BR" altLang="pt-BR" sz="1867">
                    <a:cs typeface="Arial" panose="020B0604020202020204" pitchFamily="34" charset="0"/>
                  </a:rPr>
                  <a:t>Falha global</a:t>
                </a:r>
              </a:p>
            </p:txBody>
          </p:sp>
        </p:grpSp>
        <p:sp>
          <p:nvSpPr>
            <p:cNvPr id="38" name="Text Box 179"/>
            <p:cNvSpPr txBox="1">
              <a:spLocks noChangeArrowheads="1"/>
            </p:cNvSpPr>
            <p:nvPr/>
          </p:nvSpPr>
          <p:spPr bwMode="auto">
            <a:xfrm>
              <a:off x="3577" y="1391"/>
              <a:ext cx="249"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Blip>
                  <a:blip r:embed="rId3"/>
                </a:buBlip>
                <a:defRPr kumimoji="1" sz="24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spcBef>
                  <a:spcPct val="20000"/>
                </a:spcBef>
                <a:buBlip>
                  <a:blip r:embed="rId4"/>
                </a:buBlip>
                <a:defRPr kumimoji="1" sz="20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spcBef>
                  <a:spcPct val="20000"/>
                </a:spcBef>
                <a:buBlip>
                  <a:blip r:embed="rId5"/>
                </a:buBlip>
                <a:defRPr kumimoji="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spcBef>
                  <a:spcPct val="20000"/>
                </a:spcBef>
                <a:buClr>
                  <a:srgbClr val="0000CC"/>
                </a:buClr>
                <a:buChar char="–"/>
                <a:defRPr kumimoji="1" sz="16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spcBef>
                  <a:spcPct val="20000"/>
                </a:spcBef>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spcBef>
                  <a:spcPct val="0"/>
                </a:spcBef>
                <a:buFontTx/>
                <a:buNone/>
              </a:pPr>
              <a:r>
                <a:rPr kumimoji="0" lang="pt-BR" altLang="pt-BR" sz="1600">
                  <a:solidFill>
                    <a:schemeClr val="bg1"/>
                  </a:solidFill>
                  <a:cs typeface="Arial" panose="020B0604020202020204" pitchFamily="34" charset="0"/>
                </a:rPr>
                <a:t>1xx</a:t>
              </a:r>
            </a:p>
          </p:txBody>
        </p:sp>
        <p:sp>
          <p:nvSpPr>
            <p:cNvPr id="39" name="Text Box 180"/>
            <p:cNvSpPr txBox="1">
              <a:spLocks noChangeArrowheads="1"/>
            </p:cNvSpPr>
            <p:nvPr/>
          </p:nvSpPr>
          <p:spPr bwMode="auto">
            <a:xfrm>
              <a:off x="3578" y="1763"/>
              <a:ext cx="249"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Blip>
                  <a:blip r:embed="rId3"/>
                </a:buBlip>
                <a:defRPr kumimoji="1" sz="24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spcBef>
                  <a:spcPct val="20000"/>
                </a:spcBef>
                <a:buBlip>
                  <a:blip r:embed="rId4"/>
                </a:buBlip>
                <a:defRPr kumimoji="1" sz="20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spcBef>
                  <a:spcPct val="20000"/>
                </a:spcBef>
                <a:buBlip>
                  <a:blip r:embed="rId5"/>
                </a:buBlip>
                <a:defRPr kumimoji="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spcBef>
                  <a:spcPct val="20000"/>
                </a:spcBef>
                <a:buClr>
                  <a:srgbClr val="0000CC"/>
                </a:buClr>
                <a:buChar char="–"/>
                <a:defRPr kumimoji="1" sz="16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spcBef>
                  <a:spcPct val="20000"/>
                </a:spcBef>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spcBef>
                  <a:spcPct val="0"/>
                </a:spcBef>
                <a:buFontTx/>
                <a:buNone/>
              </a:pPr>
              <a:r>
                <a:rPr kumimoji="0" lang="pt-BR" altLang="pt-BR" sz="1600">
                  <a:solidFill>
                    <a:schemeClr val="bg1"/>
                  </a:solidFill>
                  <a:cs typeface="Arial" panose="020B0604020202020204" pitchFamily="34" charset="0"/>
                </a:rPr>
                <a:t>2xx</a:t>
              </a:r>
            </a:p>
          </p:txBody>
        </p:sp>
        <p:sp>
          <p:nvSpPr>
            <p:cNvPr id="40" name="Text Box 181"/>
            <p:cNvSpPr txBox="1">
              <a:spLocks noChangeArrowheads="1"/>
            </p:cNvSpPr>
            <p:nvPr/>
          </p:nvSpPr>
          <p:spPr bwMode="auto">
            <a:xfrm>
              <a:off x="3577" y="2124"/>
              <a:ext cx="249"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Blip>
                  <a:blip r:embed="rId3"/>
                </a:buBlip>
                <a:defRPr kumimoji="1" sz="24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spcBef>
                  <a:spcPct val="20000"/>
                </a:spcBef>
                <a:buBlip>
                  <a:blip r:embed="rId4"/>
                </a:buBlip>
                <a:defRPr kumimoji="1" sz="20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spcBef>
                  <a:spcPct val="20000"/>
                </a:spcBef>
                <a:buBlip>
                  <a:blip r:embed="rId5"/>
                </a:buBlip>
                <a:defRPr kumimoji="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spcBef>
                  <a:spcPct val="20000"/>
                </a:spcBef>
                <a:buClr>
                  <a:srgbClr val="0000CC"/>
                </a:buClr>
                <a:buChar char="–"/>
                <a:defRPr kumimoji="1" sz="16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spcBef>
                  <a:spcPct val="20000"/>
                </a:spcBef>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spcBef>
                  <a:spcPct val="0"/>
                </a:spcBef>
                <a:buFontTx/>
                <a:buNone/>
              </a:pPr>
              <a:r>
                <a:rPr kumimoji="0" lang="pt-BR" altLang="pt-BR" sz="1600">
                  <a:solidFill>
                    <a:schemeClr val="bg1"/>
                  </a:solidFill>
                  <a:cs typeface="Arial" panose="020B0604020202020204" pitchFamily="34" charset="0"/>
                </a:rPr>
                <a:t>3xx</a:t>
              </a:r>
            </a:p>
          </p:txBody>
        </p:sp>
        <p:sp>
          <p:nvSpPr>
            <p:cNvPr id="41" name="Text Box 182"/>
            <p:cNvSpPr txBox="1">
              <a:spLocks noChangeArrowheads="1"/>
            </p:cNvSpPr>
            <p:nvPr/>
          </p:nvSpPr>
          <p:spPr bwMode="auto">
            <a:xfrm>
              <a:off x="3578" y="2492"/>
              <a:ext cx="249"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Blip>
                  <a:blip r:embed="rId3"/>
                </a:buBlip>
                <a:defRPr kumimoji="1" sz="24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spcBef>
                  <a:spcPct val="20000"/>
                </a:spcBef>
                <a:buBlip>
                  <a:blip r:embed="rId4"/>
                </a:buBlip>
                <a:defRPr kumimoji="1" sz="20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spcBef>
                  <a:spcPct val="20000"/>
                </a:spcBef>
                <a:buBlip>
                  <a:blip r:embed="rId5"/>
                </a:buBlip>
                <a:defRPr kumimoji="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spcBef>
                  <a:spcPct val="20000"/>
                </a:spcBef>
                <a:buClr>
                  <a:srgbClr val="0000CC"/>
                </a:buClr>
                <a:buChar char="–"/>
                <a:defRPr kumimoji="1" sz="16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spcBef>
                  <a:spcPct val="20000"/>
                </a:spcBef>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spcBef>
                  <a:spcPct val="0"/>
                </a:spcBef>
                <a:buFontTx/>
                <a:buNone/>
              </a:pPr>
              <a:r>
                <a:rPr kumimoji="0" lang="pt-BR" altLang="pt-BR" sz="1600">
                  <a:solidFill>
                    <a:schemeClr val="bg1"/>
                  </a:solidFill>
                  <a:cs typeface="Arial" panose="020B0604020202020204" pitchFamily="34" charset="0"/>
                </a:rPr>
                <a:t>4xx</a:t>
              </a:r>
            </a:p>
          </p:txBody>
        </p:sp>
        <p:sp>
          <p:nvSpPr>
            <p:cNvPr id="42" name="Text Box 183"/>
            <p:cNvSpPr txBox="1">
              <a:spLocks noChangeArrowheads="1"/>
            </p:cNvSpPr>
            <p:nvPr/>
          </p:nvSpPr>
          <p:spPr bwMode="auto">
            <a:xfrm>
              <a:off x="3577" y="2839"/>
              <a:ext cx="249"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Blip>
                  <a:blip r:embed="rId3"/>
                </a:buBlip>
                <a:defRPr kumimoji="1" sz="24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spcBef>
                  <a:spcPct val="20000"/>
                </a:spcBef>
                <a:buBlip>
                  <a:blip r:embed="rId4"/>
                </a:buBlip>
                <a:defRPr kumimoji="1" sz="20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spcBef>
                  <a:spcPct val="20000"/>
                </a:spcBef>
                <a:buBlip>
                  <a:blip r:embed="rId5"/>
                </a:buBlip>
                <a:defRPr kumimoji="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spcBef>
                  <a:spcPct val="20000"/>
                </a:spcBef>
                <a:buClr>
                  <a:srgbClr val="0000CC"/>
                </a:buClr>
                <a:buChar char="–"/>
                <a:defRPr kumimoji="1" sz="16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spcBef>
                  <a:spcPct val="20000"/>
                </a:spcBef>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spcBef>
                  <a:spcPct val="0"/>
                </a:spcBef>
                <a:buFontTx/>
                <a:buNone/>
              </a:pPr>
              <a:r>
                <a:rPr kumimoji="0" lang="pt-BR" altLang="pt-BR" sz="1600">
                  <a:solidFill>
                    <a:schemeClr val="bg1"/>
                  </a:solidFill>
                  <a:cs typeface="Arial" panose="020B0604020202020204" pitchFamily="34" charset="0"/>
                </a:rPr>
                <a:t>5xx</a:t>
              </a:r>
            </a:p>
          </p:txBody>
        </p:sp>
        <p:sp>
          <p:nvSpPr>
            <p:cNvPr id="43" name="Text Box 184"/>
            <p:cNvSpPr txBox="1">
              <a:spLocks noChangeArrowheads="1"/>
            </p:cNvSpPr>
            <p:nvPr/>
          </p:nvSpPr>
          <p:spPr bwMode="auto">
            <a:xfrm>
              <a:off x="3577" y="3222"/>
              <a:ext cx="249"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Blip>
                  <a:blip r:embed="rId3"/>
                </a:buBlip>
                <a:defRPr kumimoji="1" sz="24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spcBef>
                  <a:spcPct val="20000"/>
                </a:spcBef>
                <a:buBlip>
                  <a:blip r:embed="rId4"/>
                </a:buBlip>
                <a:defRPr kumimoji="1" sz="20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spcBef>
                  <a:spcPct val="20000"/>
                </a:spcBef>
                <a:buBlip>
                  <a:blip r:embed="rId5"/>
                </a:buBlip>
                <a:defRPr kumimoji="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spcBef>
                  <a:spcPct val="20000"/>
                </a:spcBef>
                <a:buClr>
                  <a:srgbClr val="0000CC"/>
                </a:buClr>
                <a:buChar char="–"/>
                <a:defRPr kumimoji="1" sz="16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spcBef>
                  <a:spcPct val="20000"/>
                </a:spcBef>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spcBef>
                  <a:spcPct val="0"/>
                </a:spcBef>
                <a:buFontTx/>
                <a:buNone/>
              </a:pPr>
              <a:r>
                <a:rPr kumimoji="0" lang="pt-BR" altLang="pt-BR" sz="1600">
                  <a:solidFill>
                    <a:schemeClr val="bg1"/>
                  </a:solidFill>
                  <a:cs typeface="Arial" panose="020B0604020202020204" pitchFamily="34" charset="0"/>
                </a:rPr>
                <a:t>6xx</a:t>
              </a:r>
            </a:p>
          </p:txBody>
        </p:sp>
      </p:grpSp>
      <p:pic>
        <p:nvPicPr>
          <p:cNvPr id="64" name="Picture 2" descr="http://life.com.br/images/life/logolif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9978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life.com.br/images/life/logolif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p:cNvSpPr txBox="1"/>
          <p:nvPr/>
        </p:nvSpPr>
        <p:spPr>
          <a:xfrm>
            <a:off x="406400" y="1371600"/>
            <a:ext cx="10375900" cy="4524315"/>
          </a:xfrm>
          <a:prstGeom prst="rect">
            <a:avLst/>
          </a:prstGeom>
          <a:noFill/>
        </p:spPr>
        <p:txBody>
          <a:bodyPr wrap="square" rtlCol="0">
            <a:spAutoFit/>
          </a:bodyPr>
          <a:lstStyle/>
          <a:p>
            <a:pPr marL="342900" indent="-342900">
              <a:buFont typeface="+mj-lt"/>
              <a:buAutoNum type="arabicPeriod"/>
            </a:pPr>
            <a:r>
              <a:rPr lang="pt-BR" sz="3200" dirty="0">
                <a:solidFill>
                  <a:srgbClr val="FF0000"/>
                </a:solidFill>
              </a:rPr>
              <a:t>INTRODUÇÃO À TELEFONIA</a:t>
            </a:r>
          </a:p>
          <a:p>
            <a:pPr marL="342900" indent="-342900">
              <a:buFont typeface="+mj-lt"/>
              <a:buAutoNum type="arabicPeriod"/>
            </a:pPr>
            <a:endParaRPr lang="pt-BR" sz="3200" dirty="0">
              <a:solidFill>
                <a:schemeClr val="tx1">
                  <a:lumMod val="65000"/>
                  <a:lumOff val="35000"/>
                </a:schemeClr>
              </a:solidFill>
            </a:endParaRPr>
          </a:p>
          <a:p>
            <a:pPr marL="342900" indent="-342900">
              <a:buFont typeface="+mj-lt"/>
              <a:buAutoNum type="arabicPeriod"/>
            </a:pPr>
            <a:r>
              <a:rPr lang="pt-BR" sz="3200" dirty="0">
                <a:solidFill>
                  <a:schemeClr val="tx1">
                    <a:lumMod val="65000"/>
                    <a:lumOff val="35000"/>
                  </a:schemeClr>
                </a:solidFill>
              </a:rPr>
              <a:t>COMO ACONTECEM AS CHAMADAS – LOCAL, LDN E LDI</a:t>
            </a:r>
          </a:p>
          <a:p>
            <a:pPr marL="342900" indent="-342900">
              <a:buFont typeface="+mj-lt"/>
              <a:buAutoNum type="arabicPeriod"/>
            </a:pPr>
            <a:endParaRPr lang="pt-BR" sz="3200" dirty="0">
              <a:solidFill>
                <a:schemeClr val="tx1">
                  <a:lumMod val="65000"/>
                  <a:lumOff val="35000"/>
                </a:schemeClr>
              </a:solidFill>
            </a:endParaRPr>
          </a:p>
          <a:p>
            <a:pPr marL="342900" indent="-342900">
              <a:buFont typeface="+mj-lt"/>
              <a:buAutoNum type="arabicPeriod"/>
            </a:pPr>
            <a:r>
              <a:rPr lang="pt-BR" sz="3200" dirty="0">
                <a:solidFill>
                  <a:schemeClr val="tx1">
                    <a:lumMod val="65000"/>
                    <a:lumOff val="35000"/>
                  </a:schemeClr>
                </a:solidFill>
              </a:rPr>
              <a:t>TELEFONIA IP</a:t>
            </a:r>
          </a:p>
          <a:p>
            <a:pPr marL="342900" indent="-342900">
              <a:buFont typeface="+mj-lt"/>
              <a:buAutoNum type="arabicPeriod"/>
            </a:pPr>
            <a:endParaRPr lang="pt-BR" sz="3200" dirty="0">
              <a:solidFill>
                <a:schemeClr val="tx1">
                  <a:lumMod val="65000"/>
                  <a:lumOff val="35000"/>
                </a:schemeClr>
              </a:solidFill>
            </a:endParaRPr>
          </a:p>
          <a:p>
            <a:pPr marL="342900" indent="-342900">
              <a:buFont typeface="+mj-lt"/>
              <a:buAutoNum type="arabicPeriod"/>
            </a:pPr>
            <a:r>
              <a:rPr lang="pt-BR" sz="3200" dirty="0">
                <a:solidFill>
                  <a:schemeClr val="tx1">
                    <a:lumMod val="65000"/>
                    <a:lumOff val="35000"/>
                  </a:schemeClr>
                </a:solidFill>
              </a:rPr>
              <a:t>OPERADORA DE TELEFONIA NGN</a:t>
            </a:r>
          </a:p>
          <a:p>
            <a:pPr marL="342900" indent="-342900">
              <a:buFont typeface="+mj-lt"/>
              <a:buAutoNum type="arabicPeriod"/>
            </a:pPr>
            <a:endParaRPr lang="pt-BR" sz="3200" dirty="0">
              <a:solidFill>
                <a:schemeClr val="tx1">
                  <a:lumMod val="65000"/>
                  <a:lumOff val="35000"/>
                </a:schemeClr>
              </a:solidFill>
            </a:endParaRPr>
          </a:p>
          <a:p>
            <a:pPr marL="342900" indent="-342900">
              <a:buFont typeface="+mj-lt"/>
              <a:buAutoNum type="arabicPeriod"/>
            </a:pPr>
            <a:r>
              <a:rPr lang="pt-BR" sz="3200" dirty="0">
                <a:solidFill>
                  <a:schemeClr val="tx1">
                    <a:lumMod val="65000"/>
                    <a:lumOff val="35000"/>
                  </a:schemeClr>
                </a:solidFill>
              </a:rPr>
              <a:t>PROJETO BÁSICO DE UM SISTEMA DE TELEFONIA NGN</a:t>
            </a:r>
          </a:p>
        </p:txBody>
      </p:sp>
      <p:sp>
        <p:nvSpPr>
          <p:cNvPr id="6" name="Título 1"/>
          <p:cNvSpPr>
            <a:spLocks noGrp="1"/>
          </p:cNvSpPr>
          <p:nvPr>
            <p:ph type="title"/>
          </p:nvPr>
        </p:nvSpPr>
        <p:spPr>
          <a:xfrm>
            <a:off x="406400" y="317500"/>
            <a:ext cx="8596668" cy="1320800"/>
          </a:xfrm>
        </p:spPr>
        <p:txBody>
          <a:bodyPr/>
          <a:lstStyle/>
          <a:p>
            <a:r>
              <a:rPr lang="pt-BR" dirty="0"/>
              <a:t>AGENDA</a:t>
            </a:r>
          </a:p>
        </p:txBody>
      </p:sp>
    </p:spTree>
    <p:extLst>
      <p:ext uri="{BB962C8B-B14F-4D97-AF65-F5344CB8AC3E}">
        <p14:creationId xmlns:p14="http://schemas.microsoft.com/office/powerpoint/2010/main" val="9369787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156634" y="127000"/>
            <a:ext cx="8596668" cy="1320800"/>
          </a:xfrm>
          <a:prstGeom prst="rect">
            <a:avLst/>
          </a:prstGeom>
        </p:spPr>
        <p:txBody>
          <a:bodyPr vert="horz" lIns="121900" tIns="121900" rIns="121900" bIns="121900" rtlCol="0" anchor="t" anchorCtr="0">
            <a:noAutofit/>
          </a:bodyPr>
          <a:lstStyle/>
          <a:p>
            <a:pPr lvl="0"/>
            <a:r>
              <a:rPr lang="en" b="1" dirty="0"/>
              <a:t>MENSAGENS SIP</a:t>
            </a:r>
            <a:endParaRPr lang="en" sz="1867" b="1" dirty="0">
              <a:solidFill>
                <a:schemeClr val="bg1"/>
              </a:solidFill>
            </a:endParaRPr>
          </a:p>
        </p:txBody>
      </p:sp>
      <p:sp>
        <p:nvSpPr>
          <p:cNvPr id="5" name="Retângulo 4"/>
          <p:cNvSpPr/>
          <p:nvPr/>
        </p:nvSpPr>
        <p:spPr>
          <a:xfrm>
            <a:off x="703885" y="1309758"/>
            <a:ext cx="8228447" cy="4914166"/>
          </a:xfrm>
          <a:prstGeom prst="rect">
            <a:avLst/>
          </a:prstGeom>
        </p:spPr>
        <p:txBody>
          <a:bodyPr wrap="square">
            <a:spAutoFit/>
          </a:bodyPr>
          <a:lstStyle/>
          <a:p>
            <a:pPr marL="385224" indent="-385224" eaLnBrk="0" hangingPunct="0">
              <a:spcBef>
                <a:spcPts val="800"/>
              </a:spcBef>
              <a:buClr>
                <a:srgbClr val="FF3300"/>
              </a:buClr>
              <a:buFont typeface="Wingdings" pitchFamily="2" charset="2"/>
              <a:buChar char="§"/>
              <a:tabLst>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 pos="12801280" algn="l"/>
              </a:tabLst>
            </a:pPr>
            <a:r>
              <a:rPr lang="pt-BR" sz="2000" dirty="0">
                <a:solidFill>
                  <a:schemeClr val="tx1">
                    <a:lumMod val="65000"/>
                    <a:lumOff val="35000"/>
                  </a:schemeClr>
                </a:solidFill>
                <a:sym typeface="Monotype Sorts" pitchFamily="2" charset="2"/>
              </a:rPr>
              <a:t>100 – </a:t>
            </a:r>
            <a:r>
              <a:rPr lang="pt-BR" sz="2000" dirty="0" err="1">
                <a:solidFill>
                  <a:schemeClr val="tx1">
                    <a:lumMod val="65000"/>
                    <a:lumOff val="35000"/>
                  </a:schemeClr>
                </a:solidFill>
                <a:sym typeface="Monotype Sorts" pitchFamily="2" charset="2"/>
              </a:rPr>
              <a:t>Informational</a:t>
            </a:r>
            <a:r>
              <a:rPr lang="pt-BR" sz="2000" dirty="0">
                <a:solidFill>
                  <a:schemeClr val="tx1">
                    <a:lumMod val="65000"/>
                    <a:lumOff val="35000"/>
                  </a:schemeClr>
                </a:solidFill>
                <a:sym typeface="Monotype Sorts" pitchFamily="2" charset="2"/>
              </a:rPr>
              <a:t>, tentando </a:t>
            </a:r>
          </a:p>
          <a:p>
            <a:pPr marL="385224" indent="-385224" eaLnBrk="0" hangingPunct="0">
              <a:spcBef>
                <a:spcPts val="800"/>
              </a:spcBef>
              <a:buClr>
                <a:srgbClr val="FF3300"/>
              </a:buClr>
              <a:buFont typeface="Wingdings" pitchFamily="2" charset="2"/>
              <a:buChar char="§"/>
              <a:tabLst>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 pos="12801280" algn="l"/>
              </a:tabLst>
            </a:pPr>
            <a:r>
              <a:rPr lang="pt-BR" sz="2000" dirty="0">
                <a:solidFill>
                  <a:schemeClr val="tx1">
                    <a:lumMod val="65000"/>
                    <a:lumOff val="35000"/>
                  </a:schemeClr>
                </a:solidFill>
                <a:sym typeface="Monotype Sorts" pitchFamily="2" charset="2"/>
              </a:rPr>
              <a:t>180 – </a:t>
            </a:r>
            <a:r>
              <a:rPr lang="pt-BR" sz="2000" dirty="0" err="1">
                <a:solidFill>
                  <a:schemeClr val="tx1">
                    <a:lumMod val="65000"/>
                    <a:lumOff val="35000"/>
                  </a:schemeClr>
                </a:solidFill>
                <a:sym typeface="Monotype Sorts" pitchFamily="2" charset="2"/>
              </a:rPr>
              <a:t>Informational</a:t>
            </a:r>
            <a:r>
              <a:rPr lang="pt-BR" sz="2000" dirty="0">
                <a:solidFill>
                  <a:schemeClr val="tx1">
                    <a:lumMod val="65000"/>
                    <a:lumOff val="35000"/>
                  </a:schemeClr>
                </a:solidFill>
                <a:sym typeface="Monotype Sorts" pitchFamily="2" charset="2"/>
              </a:rPr>
              <a:t>, chamando</a:t>
            </a:r>
          </a:p>
          <a:p>
            <a:pPr marL="385224" indent="-385224" eaLnBrk="0" hangingPunct="0">
              <a:spcBef>
                <a:spcPts val="800"/>
              </a:spcBef>
              <a:buClr>
                <a:srgbClr val="FF3300"/>
              </a:buClr>
              <a:buFont typeface="Wingdings" pitchFamily="2" charset="2"/>
              <a:buChar char="§"/>
              <a:tabLst>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 pos="12801280" algn="l"/>
              </a:tabLst>
            </a:pPr>
            <a:r>
              <a:rPr lang="pt-BR" sz="2000" dirty="0">
                <a:solidFill>
                  <a:schemeClr val="tx1">
                    <a:lumMod val="65000"/>
                    <a:lumOff val="35000"/>
                  </a:schemeClr>
                </a:solidFill>
                <a:sym typeface="Monotype Sorts" pitchFamily="2" charset="2"/>
              </a:rPr>
              <a:t>200 – </a:t>
            </a:r>
            <a:r>
              <a:rPr lang="pt-BR" sz="2000" dirty="0" err="1">
                <a:solidFill>
                  <a:schemeClr val="tx1">
                    <a:lumMod val="65000"/>
                    <a:lumOff val="35000"/>
                  </a:schemeClr>
                </a:solidFill>
                <a:sym typeface="Monotype Sorts" pitchFamily="2" charset="2"/>
              </a:rPr>
              <a:t>Succes</a:t>
            </a:r>
            <a:r>
              <a:rPr lang="pt-BR" sz="2000" dirty="0">
                <a:solidFill>
                  <a:schemeClr val="tx1">
                    <a:lumMod val="65000"/>
                    <a:lumOff val="35000"/>
                  </a:schemeClr>
                </a:solidFill>
                <a:sym typeface="Monotype Sorts" pitchFamily="2" charset="2"/>
              </a:rPr>
              <a:t>, OK, recebida, entendida e aceita</a:t>
            </a:r>
          </a:p>
          <a:p>
            <a:pPr marL="385224" indent="-385224" eaLnBrk="0" hangingPunct="0">
              <a:spcBef>
                <a:spcPts val="800"/>
              </a:spcBef>
              <a:buClr>
                <a:srgbClr val="FF3300"/>
              </a:buClr>
              <a:buFont typeface="Wingdings" pitchFamily="2" charset="2"/>
              <a:buChar char="§"/>
              <a:tabLst>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 pos="12801280" algn="l"/>
              </a:tabLst>
            </a:pPr>
            <a:r>
              <a:rPr lang="pt-BR" sz="2000" dirty="0">
                <a:solidFill>
                  <a:schemeClr val="tx1">
                    <a:lumMod val="65000"/>
                    <a:lumOff val="35000"/>
                  </a:schemeClr>
                </a:solidFill>
                <a:sym typeface="Monotype Sorts" pitchFamily="2" charset="2"/>
              </a:rPr>
              <a:t>300 – </a:t>
            </a:r>
            <a:r>
              <a:rPr lang="pt-BR" sz="2000" dirty="0" err="1">
                <a:solidFill>
                  <a:schemeClr val="tx1">
                    <a:lumMod val="65000"/>
                    <a:lumOff val="35000"/>
                  </a:schemeClr>
                </a:solidFill>
                <a:sym typeface="Monotype Sorts" pitchFamily="2" charset="2"/>
              </a:rPr>
              <a:t>Redirection</a:t>
            </a:r>
            <a:r>
              <a:rPr lang="pt-BR" sz="2000" dirty="0">
                <a:solidFill>
                  <a:schemeClr val="tx1">
                    <a:lumMod val="65000"/>
                    <a:lumOff val="35000"/>
                  </a:schemeClr>
                </a:solidFill>
                <a:sym typeface="Monotype Sorts" pitchFamily="2" charset="2"/>
              </a:rPr>
              <a:t>, múltiplas escolhas, requer uma ação adicional </a:t>
            </a:r>
          </a:p>
          <a:p>
            <a:pPr marL="385224" indent="-385224" eaLnBrk="0" hangingPunct="0">
              <a:spcBef>
                <a:spcPts val="800"/>
              </a:spcBef>
              <a:buClr>
                <a:srgbClr val="FF3300"/>
              </a:buClr>
              <a:buFont typeface="Wingdings" pitchFamily="2" charset="2"/>
              <a:buChar char="§"/>
              <a:tabLst>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 pos="12801280" algn="l"/>
              </a:tabLst>
            </a:pPr>
            <a:r>
              <a:rPr lang="pt-BR" sz="2000" dirty="0">
                <a:solidFill>
                  <a:schemeClr val="tx1">
                    <a:lumMod val="65000"/>
                    <a:lumOff val="35000"/>
                  </a:schemeClr>
                </a:solidFill>
                <a:sym typeface="Monotype Sorts" pitchFamily="2" charset="2"/>
              </a:rPr>
              <a:t>400 –</a:t>
            </a:r>
            <a:r>
              <a:rPr lang="pt-BR" sz="2000" dirty="0" err="1">
                <a:solidFill>
                  <a:schemeClr val="tx1">
                    <a:lumMod val="65000"/>
                    <a:lumOff val="35000"/>
                  </a:schemeClr>
                </a:solidFill>
                <a:sym typeface="Monotype Sorts" pitchFamily="2" charset="2"/>
              </a:rPr>
              <a:t>Client</a:t>
            </a:r>
            <a:r>
              <a:rPr lang="pt-BR" sz="2000" dirty="0">
                <a:solidFill>
                  <a:schemeClr val="tx1">
                    <a:lumMod val="65000"/>
                    <a:lumOff val="35000"/>
                  </a:schemeClr>
                </a:solidFill>
                <a:sym typeface="Monotype Sorts" pitchFamily="2" charset="2"/>
              </a:rPr>
              <a:t> </a:t>
            </a:r>
            <a:r>
              <a:rPr lang="pt-BR" sz="2000" dirty="0" err="1">
                <a:solidFill>
                  <a:schemeClr val="tx1">
                    <a:lumMod val="65000"/>
                    <a:lumOff val="35000"/>
                  </a:schemeClr>
                </a:solidFill>
                <a:sym typeface="Monotype Sorts" pitchFamily="2" charset="2"/>
              </a:rPr>
              <a:t>Error</a:t>
            </a:r>
            <a:r>
              <a:rPr lang="pt-BR" sz="2000" dirty="0">
                <a:solidFill>
                  <a:schemeClr val="tx1">
                    <a:lumMod val="65000"/>
                    <a:lumOff val="35000"/>
                  </a:schemeClr>
                </a:solidFill>
                <a:sym typeface="Monotype Sorts" pitchFamily="2" charset="2"/>
              </a:rPr>
              <a:t>, Pedido inválido </a:t>
            </a:r>
          </a:p>
          <a:p>
            <a:pPr marL="385224" indent="-385224" eaLnBrk="0" hangingPunct="0">
              <a:spcBef>
                <a:spcPts val="800"/>
              </a:spcBef>
              <a:buClr>
                <a:srgbClr val="FF3300"/>
              </a:buClr>
              <a:buFont typeface="Wingdings" pitchFamily="2" charset="2"/>
              <a:buChar char="§"/>
              <a:tabLst>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 pos="12801280" algn="l"/>
              </a:tabLst>
            </a:pPr>
            <a:r>
              <a:rPr lang="pt-BR" sz="2000" dirty="0">
                <a:solidFill>
                  <a:schemeClr val="tx1">
                    <a:lumMod val="65000"/>
                    <a:lumOff val="35000"/>
                  </a:schemeClr>
                </a:solidFill>
                <a:sym typeface="Monotype Sorts" pitchFamily="2" charset="2"/>
              </a:rPr>
              <a:t>401 – </a:t>
            </a:r>
            <a:r>
              <a:rPr lang="pt-BR" sz="2000" dirty="0" err="1">
                <a:solidFill>
                  <a:schemeClr val="tx1">
                    <a:lumMod val="65000"/>
                    <a:lumOff val="35000"/>
                  </a:schemeClr>
                </a:solidFill>
                <a:sym typeface="Monotype Sorts" pitchFamily="2" charset="2"/>
              </a:rPr>
              <a:t>Client</a:t>
            </a:r>
            <a:r>
              <a:rPr lang="pt-BR" sz="2000" dirty="0">
                <a:solidFill>
                  <a:schemeClr val="tx1">
                    <a:lumMod val="65000"/>
                    <a:lumOff val="35000"/>
                  </a:schemeClr>
                </a:solidFill>
                <a:sym typeface="Monotype Sorts" pitchFamily="2" charset="2"/>
              </a:rPr>
              <a:t> </a:t>
            </a:r>
            <a:r>
              <a:rPr lang="pt-BR" sz="2000" dirty="0" err="1">
                <a:solidFill>
                  <a:schemeClr val="tx1">
                    <a:lumMod val="65000"/>
                    <a:lumOff val="35000"/>
                  </a:schemeClr>
                </a:solidFill>
                <a:sym typeface="Monotype Sorts" pitchFamily="2" charset="2"/>
              </a:rPr>
              <a:t>Error</a:t>
            </a:r>
            <a:r>
              <a:rPr lang="pt-BR" sz="2000" dirty="0">
                <a:solidFill>
                  <a:schemeClr val="tx1">
                    <a:lumMod val="65000"/>
                    <a:lumOff val="35000"/>
                  </a:schemeClr>
                </a:solidFill>
                <a:sym typeface="Monotype Sorts" pitchFamily="2" charset="2"/>
              </a:rPr>
              <a:t>, Não autorizado</a:t>
            </a:r>
          </a:p>
          <a:p>
            <a:pPr marL="385224" indent="-385224" eaLnBrk="0" hangingPunct="0">
              <a:spcBef>
                <a:spcPts val="800"/>
              </a:spcBef>
              <a:buClr>
                <a:srgbClr val="FF3300"/>
              </a:buClr>
              <a:buFont typeface="Wingdings" pitchFamily="2" charset="2"/>
              <a:buChar char="§"/>
              <a:tabLst>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 pos="12801280" algn="l"/>
              </a:tabLst>
            </a:pPr>
            <a:r>
              <a:rPr lang="pt-BR" sz="2000" dirty="0">
                <a:solidFill>
                  <a:schemeClr val="tx1">
                    <a:lumMod val="65000"/>
                    <a:lumOff val="35000"/>
                  </a:schemeClr>
                </a:solidFill>
                <a:sym typeface="Monotype Sorts" pitchFamily="2" charset="2"/>
              </a:rPr>
              <a:t>402 – </a:t>
            </a:r>
            <a:r>
              <a:rPr lang="pt-BR" sz="2000" dirty="0" err="1">
                <a:solidFill>
                  <a:schemeClr val="tx1">
                    <a:lumMod val="65000"/>
                    <a:lumOff val="35000"/>
                  </a:schemeClr>
                </a:solidFill>
                <a:sym typeface="Monotype Sorts" pitchFamily="2" charset="2"/>
              </a:rPr>
              <a:t>Client</a:t>
            </a:r>
            <a:r>
              <a:rPr lang="pt-BR" sz="2000" dirty="0">
                <a:solidFill>
                  <a:schemeClr val="tx1">
                    <a:lumMod val="65000"/>
                    <a:lumOff val="35000"/>
                  </a:schemeClr>
                </a:solidFill>
                <a:sym typeface="Monotype Sorts" pitchFamily="2" charset="2"/>
              </a:rPr>
              <a:t> </a:t>
            </a:r>
            <a:r>
              <a:rPr lang="pt-BR" sz="2000" dirty="0" err="1">
                <a:solidFill>
                  <a:schemeClr val="tx1">
                    <a:lumMod val="65000"/>
                    <a:lumOff val="35000"/>
                  </a:schemeClr>
                </a:solidFill>
                <a:sym typeface="Monotype Sorts" pitchFamily="2" charset="2"/>
              </a:rPr>
              <a:t>Error</a:t>
            </a:r>
            <a:r>
              <a:rPr lang="pt-BR" sz="2000" dirty="0">
                <a:solidFill>
                  <a:schemeClr val="tx1">
                    <a:lumMod val="65000"/>
                    <a:lumOff val="35000"/>
                  </a:schemeClr>
                </a:solidFill>
                <a:sym typeface="Monotype Sorts" pitchFamily="2" charset="2"/>
              </a:rPr>
              <a:t>, necessário pagamento</a:t>
            </a:r>
          </a:p>
          <a:p>
            <a:pPr marL="385224" indent="-385224" eaLnBrk="0" hangingPunct="0">
              <a:spcBef>
                <a:spcPts val="800"/>
              </a:spcBef>
              <a:buClr>
                <a:srgbClr val="FF3300"/>
              </a:buClr>
              <a:buFont typeface="Wingdings" pitchFamily="2" charset="2"/>
              <a:buChar char="§"/>
              <a:tabLst>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 pos="12801280" algn="l"/>
              </a:tabLst>
            </a:pPr>
            <a:r>
              <a:rPr lang="pt-BR" sz="2000" dirty="0">
                <a:solidFill>
                  <a:schemeClr val="tx1">
                    <a:lumMod val="65000"/>
                    <a:lumOff val="35000"/>
                  </a:schemeClr>
                </a:solidFill>
                <a:sym typeface="Monotype Sorts" pitchFamily="2" charset="2"/>
              </a:rPr>
              <a:t>404 – </a:t>
            </a:r>
            <a:r>
              <a:rPr lang="pt-BR" sz="2000" dirty="0" err="1">
                <a:solidFill>
                  <a:schemeClr val="tx1">
                    <a:lumMod val="65000"/>
                    <a:lumOff val="35000"/>
                  </a:schemeClr>
                </a:solidFill>
                <a:sym typeface="Monotype Sorts" pitchFamily="2" charset="2"/>
              </a:rPr>
              <a:t>Client</a:t>
            </a:r>
            <a:r>
              <a:rPr lang="pt-BR" sz="2000" dirty="0">
                <a:solidFill>
                  <a:schemeClr val="tx1">
                    <a:lumMod val="65000"/>
                    <a:lumOff val="35000"/>
                  </a:schemeClr>
                </a:solidFill>
                <a:sym typeface="Monotype Sorts" pitchFamily="2" charset="2"/>
              </a:rPr>
              <a:t> </a:t>
            </a:r>
            <a:r>
              <a:rPr lang="pt-BR" sz="2000" dirty="0" err="1">
                <a:solidFill>
                  <a:schemeClr val="tx1">
                    <a:lumMod val="65000"/>
                    <a:lumOff val="35000"/>
                  </a:schemeClr>
                </a:solidFill>
                <a:sym typeface="Monotype Sorts" pitchFamily="2" charset="2"/>
              </a:rPr>
              <a:t>Error</a:t>
            </a:r>
            <a:r>
              <a:rPr lang="pt-BR" sz="2000" dirty="0">
                <a:solidFill>
                  <a:schemeClr val="tx1">
                    <a:lumMod val="65000"/>
                    <a:lumOff val="35000"/>
                  </a:schemeClr>
                </a:solidFill>
                <a:sym typeface="Monotype Sorts" pitchFamily="2" charset="2"/>
              </a:rPr>
              <a:t>, não encontrado/não existe</a:t>
            </a:r>
          </a:p>
          <a:p>
            <a:pPr marL="385224" indent="-385224" eaLnBrk="0" hangingPunct="0">
              <a:spcBef>
                <a:spcPts val="800"/>
              </a:spcBef>
              <a:buClr>
                <a:srgbClr val="FF3300"/>
              </a:buClr>
              <a:buFont typeface="Wingdings" pitchFamily="2" charset="2"/>
              <a:buChar char="§"/>
              <a:tabLst>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 pos="12801280" algn="l"/>
              </a:tabLst>
            </a:pPr>
            <a:r>
              <a:rPr lang="pt-BR" sz="2000" dirty="0">
                <a:solidFill>
                  <a:schemeClr val="tx1">
                    <a:lumMod val="65000"/>
                    <a:lumOff val="35000"/>
                  </a:schemeClr>
                </a:solidFill>
                <a:sym typeface="Monotype Sorts" pitchFamily="2" charset="2"/>
              </a:rPr>
              <a:t>484 – </a:t>
            </a:r>
            <a:r>
              <a:rPr lang="pt-BR" sz="2000" dirty="0" err="1">
                <a:solidFill>
                  <a:schemeClr val="tx1">
                    <a:lumMod val="65000"/>
                    <a:lumOff val="35000"/>
                  </a:schemeClr>
                </a:solidFill>
                <a:sym typeface="Monotype Sorts" pitchFamily="2" charset="2"/>
              </a:rPr>
              <a:t>Client</a:t>
            </a:r>
            <a:r>
              <a:rPr lang="pt-BR" sz="2000" dirty="0">
                <a:solidFill>
                  <a:schemeClr val="tx1">
                    <a:lumMod val="65000"/>
                    <a:lumOff val="35000"/>
                  </a:schemeClr>
                </a:solidFill>
                <a:sym typeface="Monotype Sorts" pitchFamily="2" charset="2"/>
              </a:rPr>
              <a:t> </a:t>
            </a:r>
            <a:r>
              <a:rPr lang="pt-BR" sz="2000" dirty="0" err="1">
                <a:solidFill>
                  <a:schemeClr val="tx1">
                    <a:lumMod val="65000"/>
                    <a:lumOff val="35000"/>
                  </a:schemeClr>
                </a:solidFill>
                <a:sym typeface="Monotype Sorts" pitchFamily="2" charset="2"/>
              </a:rPr>
              <a:t>Error</a:t>
            </a:r>
            <a:r>
              <a:rPr lang="pt-BR" sz="2000" dirty="0">
                <a:solidFill>
                  <a:schemeClr val="tx1">
                    <a:lumMod val="65000"/>
                    <a:lumOff val="35000"/>
                  </a:schemeClr>
                </a:solidFill>
                <a:sym typeface="Monotype Sorts" pitchFamily="2" charset="2"/>
              </a:rPr>
              <a:t>, Endereço incompleto</a:t>
            </a:r>
          </a:p>
          <a:p>
            <a:pPr marL="385224" indent="-385224" eaLnBrk="0" hangingPunct="0">
              <a:spcBef>
                <a:spcPts val="800"/>
              </a:spcBef>
              <a:buClr>
                <a:srgbClr val="FF3300"/>
              </a:buClr>
              <a:buFont typeface="Wingdings" pitchFamily="2" charset="2"/>
              <a:buChar char="§"/>
              <a:tabLst>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 pos="12801280" algn="l"/>
              </a:tabLst>
            </a:pPr>
            <a:r>
              <a:rPr lang="pt-BR" sz="2000" dirty="0">
                <a:solidFill>
                  <a:schemeClr val="tx1">
                    <a:lumMod val="65000"/>
                    <a:lumOff val="35000"/>
                  </a:schemeClr>
                </a:solidFill>
                <a:sym typeface="Monotype Sorts" pitchFamily="2" charset="2"/>
              </a:rPr>
              <a:t>486 – </a:t>
            </a:r>
            <a:r>
              <a:rPr lang="pt-BR" sz="2000" dirty="0" err="1">
                <a:solidFill>
                  <a:schemeClr val="tx1">
                    <a:lumMod val="65000"/>
                    <a:lumOff val="35000"/>
                  </a:schemeClr>
                </a:solidFill>
                <a:sym typeface="Monotype Sorts" pitchFamily="2" charset="2"/>
              </a:rPr>
              <a:t>Client</a:t>
            </a:r>
            <a:r>
              <a:rPr lang="pt-BR" sz="2000" dirty="0">
                <a:solidFill>
                  <a:schemeClr val="tx1">
                    <a:lumMod val="65000"/>
                    <a:lumOff val="35000"/>
                  </a:schemeClr>
                </a:solidFill>
                <a:sym typeface="Monotype Sorts" pitchFamily="2" charset="2"/>
              </a:rPr>
              <a:t> </a:t>
            </a:r>
            <a:r>
              <a:rPr lang="pt-BR" sz="2000" dirty="0" err="1">
                <a:solidFill>
                  <a:schemeClr val="tx1">
                    <a:lumMod val="65000"/>
                    <a:lumOff val="35000"/>
                  </a:schemeClr>
                </a:solidFill>
                <a:sym typeface="Monotype Sorts" pitchFamily="2" charset="2"/>
              </a:rPr>
              <a:t>Error</a:t>
            </a:r>
            <a:r>
              <a:rPr lang="pt-BR" sz="2000" dirty="0">
                <a:solidFill>
                  <a:schemeClr val="tx1">
                    <a:lumMod val="65000"/>
                    <a:lumOff val="35000"/>
                  </a:schemeClr>
                </a:solidFill>
                <a:sym typeface="Monotype Sorts" pitchFamily="2" charset="2"/>
              </a:rPr>
              <a:t>, ocupado</a:t>
            </a:r>
          </a:p>
          <a:p>
            <a:pPr marL="385224" indent="-385224" eaLnBrk="0" hangingPunct="0">
              <a:spcBef>
                <a:spcPts val="800"/>
              </a:spcBef>
              <a:buClr>
                <a:srgbClr val="FF3300"/>
              </a:buClr>
              <a:buFont typeface="Wingdings" pitchFamily="2" charset="2"/>
              <a:buChar char="§"/>
              <a:tabLst>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 pos="12801280" algn="l"/>
              </a:tabLst>
            </a:pPr>
            <a:r>
              <a:rPr lang="pt-BR" sz="2000" dirty="0">
                <a:solidFill>
                  <a:schemeClr val="tx1">
                    <a:lumMod val="65000"/>
                    <a:lumOff val="35000"/>
                  </a:schemeClr>
                </a:solidFill>
                <a:sym typeface="Monotype Sorts" pitchFamily="2" charset="2"/>
              </a:rPr>
              <a:t>500 – Server </a:t>
            </a:r>
            <a:r>
              <a:rPr lang="pt-BR" sz="2000" dirty="0" err="1">
                <a:solidFill>
                  <a:schemeClr val="tx1">
                    <a:lumMod val="65000"/>
                    <a:lumOff val="35000"/>
                  </a:schemeClr>
                </a:solidFill>
                <a:sym typeface="Monotype Sorts" pitchFamily="2" charset="2"/>
              </a:rPr>
              <a:t>Error</a:t>
            </a:r>
            <a:r>
              <a:rPr lang="pt-BR" sz="2000" dirty="0">
                <a:solidFill>
                  <a:schemeClr val="tx1">
                    <a:lumMod val="65000"/>
                    <a:lumOff val="35000"/>
                  </a:schemeClr>
                </a:solidFill>
                <a:sym typeface="Monotype Sorts" pitchFamily="2" charset="2"/>
              </a:rPr>
              <a:t>:Servidor com problema interno </a:t>
            </a:r>
          </a:p>
          <a:p>
            <a:pPr marL="385224" indent="-385224" eaLnBrk="0" hangingPunct="0">
              <a:spcBef>
                <a:spcPts val="800"/>
              </a:spcBef>
              <a:buClr>
                <a:srgbClr val="FF3300"/>
              </a:buClr>
              <a:buFont typeface="Wingdings" pitchFamily="2" charset="2"/>
              <a:buChar char="§"/>
              <a:tabLst>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 pos="12801280" algn="l"/>
              </a:tabLst>
            </a:pPr>
            <a:r>
              <a:rPr lang="pt-BR" sz="2000" dirty="0">
                <a:solidFill>
                  <a:schemeClr val="tx1">
                    <a:lumMod val="65000"/>
                    <a:lumOff val="35000"/>
                  </a:schemeClr>
                </a:solidFill>
                <a:sym typeface="Monotype Sorts" pitchFamily="2" charset="2"/>
              </a:rPr>
              <a:t>600 – Global </a:t>
            </a:r>
            <a:r>
              <a:rPr lang="pt-BR" sz="2000" dirty="0" err="1">
                <a:solidFill>
                  <a:schemeClr val="tx1">
                    <a:lumMod val="65000"/>
                    <a:lumOff val="35000"/>
                  </a:schemeClr>
                </a:solidFill>
                <a:sym typeface="Monotype Sorts" pitchFamily="2" charset="2"/>
              </a:rPr>
              <a:t>Failure</a:t>
            </a:r>
            <a:r>
              <a:rPr lang="pt-BR" sz="2000" dirty="0">
                <a:solidFill>
                  <a:schemeClr val="tx1">
                    <a:lumMod val="65000"/>
                    <a:lumOff val="35000"/>
                  </a:schemeClr>
                </a:solidFill>
                <a:sym typeface="Monotype Sorts" pitchFamily="2" charset="2"/>
              </a:rPr>
              <a:t>: Ocupado em todos os lugares</a:t>
            </a:r>
          </a:p>
        </p:txBody>
      </p:sp>
      <p:pic>
        <p:nvPicPr>
          <p:cNvPr id="6" name="Picture 2" descr="http://life.com.br/images/life/logolif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76280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218320" y="123690"/>
            <a:ext cx="11070166" cy="1320800"/>
          </a:xfrm>
          <a:prstGeom prst="rect">
            <a:avLst/>
          </a:prstGeom>
        </p:spPr>
        <p:txBody>
          <a:bodyPr vert="horz" lIns="121900" tIns="121900" rIns="121900" bIns="121900" rtlCol="0" anchor="t" anchorCtr="0">
            <a:noAutofit/>
          </a:bodyPr>
          <a:lstStyle/>
          <a:p>
            <a:pPr lvl="0"/>
            <a:r>
              <a:rPr lang="en" b="1" dirty="0"/>
              <a:t>MENSAGENS SIP – EXEMPLO (HTTP)</a:t>
            </a:r>
            <a:br>
              <a:rPr lang="en" b="1" dirty="0"/>
            </a:br>
            <a:br>
              <a:rPr lang="en" b="1" dirty="0"/>
            </a:br>
            <a:endParaRPr lang="en" sz="1867" b="1" dirty="0">
              <a:solidFill>
                <a:schemeClr val="bg1"/>
              </a:solidFill>
            </a:endParaRPr>
          </a:p>
        </p:txBody>
      </p:sp>
      <p:pic>
        <p:nvPicPr>
          <p:cNvPr id="2050" name="Picture 2" descr="Resultado de imagem para ERRO 404 HTT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806" y="1548992"/>
            <a:ext cx="8656496" cy="41358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life.com.br/images/life/logolif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2317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153731" y="106933"/>
            <a:ext cx="8596668" cy="1320800"/>
          </a:xfrm>
          <a:prstGeom prst="rect">
            <a:avLst/>
          </a:prstGeom>
        </p:spPr>
        <p:txBody>
          <a:bodyPr vert="horz" lIns="121900" tIns="121900" rIns="121900" bIns="121900" rtlCol="0" anchor="t" anchorCtr="0">
            <a:noAutofit/>
          </a:bodyPr>
          <a:lstStyle/>
          <a:p>
            <a:pPr lvl="0"/>
            <a:r>
              <a:rPr lang="en" b="1" dirty="0"/>
              <a:t>EXEMPLO DE CHAMDA – SIP FLOW</a:t>
            </a:r>
            <a:br>
              <a:rPr lang="en" b="1" dirty="0"/>
            </a:br>
            <a:br>
              <a:rPr lang="en" b="1" dirty="0"/>
            </a:br>
            <a:endParaRPr lang="en" sz="1867" b="1" dirty="0">
              <a:solidFill>
                <a:schemeClr val="bg1"/>
              </a:solidFill>
            </a:endParaRPr>
          </a:p>
        </p:txBody>
      </p:sp>
      <p:sp>
        <p:nvSpPr>
          <p:cNvPr id="107" name="Shape 107"/>
          <p:cNvSpPr txBox="1">
            <a:spLocks noGrp="1"/>
          </p:cNvSpPr>
          <p:nvPr>
            <p:ph type="sldNum" sz="quarter" idx="12"/>
          </p:nvPr>
        </p:nvSpPr>
        <p:spPr>
          <a:prstGeom prst="rect">
            <a:avLst/>
          </a:prstGeom>
        </p:spPr>
        <p:txBody>
          <a:bodyPr vert="horz" lIns="121900" tIns="121900" rIns="121900" bIns="121900" rtlCol="0" anchor="ctr" anchorCtr="0">
            <a:noAutofit/>
          </a:bodyPr>
          <a:lstStyle/>
          <a:p>
            <a:fld id="{00000000-1234-1234-1234-123412341234}" type="slidenum">
              <a:rPr lang="en"/>
              <a:pPr/>
              <a:t>42</a:t>
            </a:fld>
            <a:endParaRPr lang="en"/>
          </a:p>
        </p:txBody>
      </p:sp>
      <p:grpSp>
        <p:nvGrpSpPr>
          <p:cNvPr id="6" name="Group 8"/>
          <p:cNvGrpSpPr>
            <a:grpSpLocks/>
          </p:cNvGrpSpPr>
          <p:nvPr/>
        </p:nvGrpSpPr>
        <p:grpSpPr bwMode="auto">
          <a:xfrm>
            <a:off x="1387473" y="1165964"/>
            <a:ext cx="7886529" cy="5240523"/>
            <a:chOff x="1116" y="585"/>
            <a:chExt cx="3528" cy="2196"/>
          </a:xfrm>
        </p:grpSpPr>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b="60858"/>
            <a:stretch>
              <a:fillRect/>
            </a:stretch>
          </p:blipFill>
          <p:spPr bwMode="auto">
            <a:xfrm>
              <a:off x="1116" y="585"/>
              <a:ext cx="3528" cy="1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t="69397"/>
            <a:stretch>
              <a:fillRect/>
            </a:stretch>
          </p:blipFill>
          <p:spPr bwMode="auto">
            <a:xfrm>
              <a:off x="1116" y="1817"/>
              <a:ext cx="3528" cy="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 name="Picture 2" descr="http://life.com.br/images/life/logolif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50947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175139" y="87086"/>
            <a:ext cx="8596668" cy="1320800"/>
          </a:xfrm>
          <a:prstGeom prst="rect">
            <a:avLst/>
          </a:prstGeom>
        </p:spPr>
        <p:txBody>
          <a:bodyPr vert="horz" lIns="121900" tIns="121900" rIns="121900" bIns="121900" rtlCol="0" anchor="t" anchorCtr="0">
            <a:noAutofit/>
          </a:bodyPr>
          <a:lstStyle/>
          <a:p>
            <a:pPr lvl="0"/>
            <a:r>
              <a:rPr lang="en" b="1" dirty="0"/>
              <a:t>MENSAGENS SIP - CONTEXTO</a:t>
            </a:r>
            <a:br>
              <a:rPr lang="en" b="1" dirty="0"/>
            </a:br>
            <a:br>
              <a:rPr lang="en" b="1" dirty="0"/>
            </a:br>
            <a:br>
              <a:rPr lang="en" b="1" dirty="0"/>
            </a:br>
            <a:br>
              <a:rPr lang="en" b="1" dirty="0"/>
            </a:br>
            <a:br>
              <a:rPr lang="en" b="1" dirty="0"/>
            </a:br>
            <a:br>
              <a:rPr lang="en" b="1" dirty="0"/>
            </a:br>
            <a:endParaRPr lang="en" sz="1867" b="1" dirty="0">
              <a:solidFill>
                <a:schemeClr val="bg1"/>
              </a:solidFill>
            </a:endParaRPr>
          </a:p>
        </p:txBody>
      </p:sp>
      <p:sp>
        <p:nvSpPr>
          <p:cNvPr id="5" name="Retângulo 4"/>
          <p:cNvSpPr/>
          <p:nvPr/>
        </p:nvSpPr>
        <p:spPr>
          <a:xfrm>
            <a:off x="336367" y="1363158"/>
            <a:ext cx="8937635" cy="4370427"/>
          </a:xfrm>
          <a:prstGeom prst="rect">
            <a:avLst/>
          </a:prstGeom>
        </p:spPr>
        <p:txBody>
          <a:bodyPr wrap="square">
            <a:spAutoFit/>
          </a:bodyPr>
          <a:lstStyle/>
          <a:p>
            <a:pPr marL="385224" indent="-385224" eaLnBrk="0" hangingPunct="0">
              <a:lnSpc>
                <a:spcPct val="95000"/>
              </a:lnSpc>
              <a:spcBef>
                <a:spcPts val="800"/>
              </a:spcBef>
              <a:buClr>
                <a:srgbClr val="FF3300"/>
              </a:buClr>
              <a:buFont typeface="Wingdings" pitchFamily="2" charset="2"/>
              <a:buChar char="§"/>
              <a:tabLst>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 pos="12801280" algn="l"/>
              </a:tabLst>
            </a:pPr>
            <a:r>
              <a:rPr lang="en-GB" sz="2000" b="1" dirty="0">
                <a:solidFill>
                  <a:schemeClr val="tx1">
                    <a:lumMod val="65000"/>
                    <a:lumOff val="35000"/>
                  </a:schemeClr>
                </a:solidFill>
                <a:sym typeface="Monotype Sorts" pitchFamily="2" charset="2"/>
              </a:rPr>
              <a:t>Via (M): </a:t>
            </a:r>
            <a:r>
              <a:rPr lang="en-GB" sz="2000" dirty="0" err="1">
                <a:solidFill>
                  <a:schemeClr val="tx1">
                    <a:lumMod val="65000"/>
                    <a:lumOff val="35000"/>
                  </a:schemeClr>
                </a:solidFill>
                <a:sym typeface="Monotype Sorts" pitchFamily="2" charset="2"/>
              </a:rPr>
              <a:t>Usado</a:t>
            </a:r>
            <a:r>
              <a:rPr lang="en-GB" sz="2000" dirty="0">
                <a:solidFill>
                  <a:schemeClr val="tx1">
                    <a:lumMod val="65000"/>
                    <a:lumOff val="35000"/>
                  </a:schemeClr>
                </a:solidFill>
                <a:sym typeface="Monotype Sorts" pitchFamily="2" charset="2"/>
              </a:rPr>
              <a:t> </a:t>
            </a:r>
            <a:r>
              <a:rPr lang="en-GB" sz="2000" dirty="0" err="1">
                <a:solidFill>
                  <a:schemeClr val="tx1">
                    <a:lumMod val="65000"/>
                    <a:lumOff val="35000"/>
                  </a:schemeClr>
                </a:solidFill>
                <a:sym typeface="Monotype Sorts" pitchFamily="2" charset="2"/>
              </a:rPr>
              <a:t>para</a:t>
            </a:r>
            <a:r>
              <a:rPr lang="en-GB" sz="2000" dirty="0">
                <a:solidFill>
                  <a:schemeClr val="tx1">
                    <a:lumMod val="65000"/>
                    <a:lumOff val="35000"/>
                  </a:schemeClr>
                </a:solidFill>
                <a:sym typeface="Monotype Sorts" pitchFamily="2" charset="2"/>
              </a:rPr>
              <a:t> </a:t>
            </a:r>
            <a:r>
              <a:rPr lang="en-GB" sz="2000" dirty="0" err="1">
                <a:solidFill>
                  <a:schemeClr val="tx1">
                    <a:lumMod val="65000"/>
                    <a:lumOff val="35000"/>
                  </a:schemeClr>
                </a:solidFill>
                <a:sym typeface="Monotype Sorts" pitchFamily="2" charset="2"/>
              </a:rPr>
              <a:t>gravar</a:t>
            </a:r>
            <a:r>
              <a:rPr lang="en-GB" sz="2000" dirty="0">
                <a:solidFill>
                  <a:schemeClr val="tx1">
                    <a:lumMod val="65000"/>
                    <a:lumOff val="35000"/>
                  </a:schemeClr>
                </a:solidFill>
                <a:sym typeface="Monotype Sorts" pitchFamily="2" charset="2"/>
              </a:rPr>
              <a:t> a rota de um </a:t>
            </a:r>
            <a:r>
              <a:rPr lang="en-GB" sz="2000" dirty="0" err="1">
                <a:solidFill>
                  <a:schemeClr val="tx1">
                    <a:lumMod val="65000"/>
                    <a:lumOff val="35000"/>
                  </a:schemeClr>
                </a:solidFill>
                <a:sym typeface="Monotype Sorts" pitchFamily="2" charset="2"/>
              </a:rPr>
              <a:t>pedido</a:t>
            </a:r>
            <a:r>
              <a:rPr lang="en-GB" sz="2000" dirty="0">
                <a:solidFill>
                  <a:schemeClr val="tx1">
                    <a:lumMod val="65000"/>
                    <a:lumOff val="35000"/>
                  </a:schemeClr>
                </a:solidFill>
                <a:sym typeface="Monotype Sorts" pitchFamily="2" charset="2"/>
              </a:rPr>
              <a:t>, </a:t>
            </a:r>
            <a:r>
              <a:rPr lang="en-GB" sz="2000" dirty="0" err="1">
                <a:solidFill>
                  <a:schemeClr val="tx1">
                    <a:lumMod val="65000"/>
                    <a:lumOff val="35000"/>
                  </a:schemeClr>
                </a:solidFill>
                <a:sym typeface="Monotype Sorts" pitchFamily="2" charset="2"/>
              </a:rPr>
              <a:t>para</a:t>
            </a:r>
            <a:r>
              <a:rPr lang="en-GB" sz="2000" dirty="0">
                <a:solidFill>
                  <a:schemeClr val="tx1">
                    <a:lumMod val="65000"/>
                    <a:lumOff val="35000"/>
                  </a:schemeClr>
                </a:solidFill>
                <a:sym typeface="Monotype Sorts" pitchFamily="2" charset="2"/>
              </a:rPr>
              <a:t> </a:t>
            </a:r>
            <a:r>
              <a:rPr lang="en-GB" sz="2000" dirty="0" err="1">
                <a:solidFill>
                  <a:schemeClr val="tx1">
                    <a:lumMod val="65000"/>
                    <a:lumOff val="35000"/>
                  </a:schemeClr>
                </a:solidFill>
                <a:sym typeface="Monotype Sorts" pitchFamily="2" charset="2"/>
              </a:rPr>
              <a:t>permitir</a:t>
            </a:r>
            <a:r>
              <a:rPr lang="en-GB" sz="2000" dirty="0">
                <a:solidFill>
                  <a:schemeClr val="tx1">
                    <a:lumMod val="65000"/>
                    <a:lumOff val="35000"/>
                  </a:schemeClr>
                </a:solidFill>
                <a:sym typeface="Monotype Sorts" pitchFamily="2" charset="2"/>
              </a:rPr>
              <a:t> </a:t>
            </a:r>
            <a:r>
              <a:rPr lang="en-GB" sz="2000" dirty="0" err="1">
                <a:solidFill>
                  <a:schemeClr val="tx1">
                    <a:lumMod val="65000"/>
                    <a:lumOff val="35000"/>
                  </a:schemeClr>
                </a:solidFill>
                <a:sym typeface="Monotype Sorts" pitchFamily="2" charset="2"/>
              </a:rPr>
              <a:t>os</a:t>
            </a:r>
            <a:r>
              <a:rPr lang="en-GB" sz="2000" dirty="0">
                <a:solidFill>
                  <a:schemeClr val="tx1">
                    <a:lumMod val="65000"/>
                    <a:lumOff val="35000"/>
                  </a:schemeClr>
                </a:solidFill>
                <a:sym typeface="Monotype Sorts" pitchFamily="2" charset="2"/>
              </a:rPr>
              <a:t> </a:t>
            </a:r>
            <a:r>
              <a:rPr lang="en-GB" sz="2000" dirty="0" err="1">
                <a:solidFill>
                  <a:schemeClr val="tx1">
                    <a:lumMod val="65000"/>
                    <a:lumOff val="35000"/>
                  </a:schemeClr>
                </a:solidFill>
                <a:sym typeface="Monotype Sorts" pitchFamily="2" charset="2"/>
              </a:rPr>
              <a:t>servidores</a:t>
            </a:r>
            <a:r>
              <a:rPr lang="en-GB" sz="2000" dirty="0">
                <a:solidFill>
                  <a:schemeClr val="tx1">
                    <a:lumMod val="65000"/>
                    <a:lumOff val="35000"/>
                  </a:schemeClr>
                </a:solidFill>
                <a:sym typeface="Monotype Sorts" pitchFamily="2" charset="2"/>
              </a:rPr>
              <a:t> SIP </a:t>
            </a:r>
            <a:r>
              <a:rPr lang="en-GB" sz="2000" dirty="0" err="1">
                <a:solidFill>
                  <a:schemeClr val="tx1">
                    <a:lumMod val="65000"/>
                    <a:lumOff val="35000"/>
                  </a:schemeClr>
                </a:solidFill>
                <a:sym typeface="Monotype Sorts" pitchFamily="2" charset="2"/>
              </a:rPr>
              <a:t>retransmitam</a:t>
            </a:r>
            <a:r>
              <a:rPr lang="en-GB" sz="2000" dirty="0">
                <a:solidFill>
                  <a:schemeClr val="tx1">
                    <a:lumMod val="65000"/>
                    <a:lumOff val="35000"/>
                  </a:schemeClr>
                </a:solidFill>
                <a:sym typeface="Monotype Sorts" pitchFamily="2" charset="2"/>
              </a:rPr>
              <a:t> as </a:t>
            </a:r>
            <a:r>
              <a:rPr lang="en-GB" sz="2000" dirty="0" err="1">
                <a:solidFill>
                  <a:schemeClr val="tx1">
                    <a:lumMod val="65000"/>
                    <a:lumOff val="35000"/>
                  </a:schemeClr>
                </a:solidFill>
                <a:sym typeface="Monotype Sorts" pitchFamily="2" charset="2"/>
              </a:rPr>
              <a:t>respostas</a:t>
            </a:r>
            <a:r>
              <a:rPr lang="en-GB" sz="2000" dirty="0">
                <a:solidFill>
                  <a:schemeClr val="tx1">
                    <a:lumMod val="65000"/>
                    <a:lumOff val="35000"/>
                  </a:schemeClr>
                </a:solidFill>
                <a:sym typeface="Monotype Sorts" pitchFamily="2" charset="2"/>
              </a:rPr>
              <a:t>.</a:t>
            </a:r>
          </a:p>
          <a:p>
            <a:pPr marL="385224" indent="-385224" eaLnBrk="0" hangingPunct="0">
              <a:spcBef>
                <a:spcPts val="800"/>
              </a:spcBef>
              <a:buClr>
                <a:srgbClr val="FF3300"/>
              </a:buClr>
              <a:buFont typeface="Wingdings" pitchFamily="2" charset="2"/>
              <a:buChar char="§"/>
              <a:tabLst>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 pos="12801280" algn="l"/>
              </a:tabLst>
            </a:pPr>
            <a:r>
              <a:rPr lang="en-GB" sz="2000" b="1" dirty="0">
                <a:solidFill>
                  <a:schemeClr val="tx1">
                    <a:lumMod val="65000"/>
                    <a:lumOff val="35000"/>
                  </a:schemeClr>
                </a:solidFill>
                <a:sym typeface="Monotype Sorts" pitchFamily="2" charset="2"/>
              </a:rPr>
              <a:t>To (M): </a:t>
            </a:r>
            <a:r>
              <a:rPr lang="en-GB" sz="2000" dirty="0" err="1">
                <a:solidFill>
                  <a:schemeClr val="tx1">
                    <a:lumMod val="65000"/>
                    <a:lumOff val="35000"/>
                  </a:schemeClr>
                </a:solidFill>
                <a:sym typeface="Monotype Sorts" pitchFamily="2" charset="2"/>
              </a:rPr>
              <a:t>Indica</a:t>
            </a:r>
            <a:r>
              <a:rPr lang="en-GB" sz="2000" dirty="0">
                <a:solidFill>
                  <a:schemeClr val="tx1">
                    <a:lumMod val="65000"/>
                    <a:lumOff val="35000"/>
                  </a:schemeClr>
                </a:solidFill>
                <a:sym typeface="Monotype Sorts" pitchFamily="2" charset="2"/>
              </a:rPr>
              <a:t> o </a:t>
            </a:r>
            <a:r>
              <a:rPr lang="en-GB" sz="2000" dirty="0" err="1">
                <a:solidFill>
                  <a:schemeClr val="tx1">
                    <a:lumMod val="65000"/>
                    <a:lumOff val="35000"/>
                  </a:schemeClr>
                </a:solidFill>
                <a:sym typeface="Monotype Sorts" pitchFamily="2" charset="2"/>
              </a:rPr>
              <a:t>destino</a:t>
            </a:r>
            <a:r>
              <a:rPr lang="en-GB" sz="2000" dirty="0">
                <a:solidFill>
                  <a:schemeClr val="tx1">
                    <a:lumMod val="65000"/>
                    <a:lumOff val="35000"/>
                  </a:schemeClr>
                </a:solidFill>
                <a:sym typeface="Monotype Sorts" pitchFamily="2" charset="2"/>
              </a:rPr>
              <a:t> do </a:t>
            </a:r>
            <a:r>
              <a:rPr lang="en-GB" sz="2000" dirty="0" err="1">
                <a:solidFill>
                  <a:schemeClr val="tx1">
                    <a:lumMod val="65000"/>
                    <a:lumOff val="35000"/>
                  </a:schemeClr>
                </a:solidFill>
                <a:sym typeface="Monotype Sorts" pitchFamily="2" charset="2"/>
              </a:rPr>
              <a:t>pedido</a:t>
            </a:r>
            <a:r>
              <a:rPr lang="en-GB" sz="2000" dirty="0">
                <a:solidFill>
                  <a:schemeClr val="tx1">
                    <a:lumMod val="65000"/>
                    <a:lumOff val="35000"/>
                  </a:schemeClr>
                </a:solidFill>
                <a:sym typeface="Monotype Sorts" pitchFamily="2" charset="2"/>
              </a:rPr>
              <a:t>. O </a:t>
            </a:r>
            <a:r>
              <a:rPr lang="en-GB" sz="2000" dirty="0" err="1">
                <a:solidFill>
                  <a:schemeClr val="tx1">
                    <a:lumMod val="65000"/>
                    <a:lumOff val="35000"/>
                  </a:schemeClr>
                </a:solidFill>
                <a:sym typeface="Monotype Sorts" pitchFamily="2" charset="2"/>
              </a:rPr>
              <a:t>uso</a:t>
            </a:r>
            <a:r>
              <a:rPr lang="en-GB" sz="2000" dirty="0">
                <a:solidFill>
                  <a:schemeClr val="tx1">
                    <a:lumMod val="65000"/>
                    <a:lumOff val="35000"/>
                  </a:schemeClr>
                </a:solidFill>
                <a:sym typeface="Monotype Sorts" pitchFamily="2" charset="2"/>
              </a:rPr>
              <a:t> de </a:t>
            </a:r>
            <a:r>
              <a:rPr lang="en-GB" sz="2000" dirty="0" err="1">
                <a:solidFill>
                  <a:schemeClr val="tx1">
                    <a:lumMod val="65000"/>
                    <a:lumOff val="35000"/>
                  </a:schemeClr>
                </a:solidFill>
                <a:sym typeface="Monotype Sorts" pitchFamily="2" charset="2"/>
              </a:rPr>
              <a:t>etiqueta</a:t>
            </a:r>
            <a:r>
              <a:rPr lang="en-GB" sz="2000" dirty="0">
                <a:solidFill>
                  <a:schemeClr val="tx1">
                    <a:lumMod val="65000"/>
                    <a:lumOff val="35000"/>
                  </a:schemeClr>
                </a:solidFill>
                <a:sym typeface="Monotype Sorts" pitchFamily="2" charset="2"/>
              </a:rPr>
              <a:t>(TAG) é no </a:t>
            </a:r>
            <a:r>
              <a:rPr lang="en-GB" sz="2000" dirty="0" err="1">
                <a:solidFill>
                  <a:schemeClr val="tx1">
                    <a:lumMod val="65000"/>
                    <a:lumOff val="35000"/>
                  </a:schemeClr>
                </a:solidFill>
                <a:sym typeface="Monotype Sorts" pitchFamily="2" charset="2"/>
              </a:rPr>
              <a:t>caso</a:t>
            </a:r>
            <a:r>
              <a:rPr lang="en-GB" sz="2000" dirty="0">
                <a:solidFill>
                  <a:schemeClr val="tx1">
                    <a:lumMod val="65000"/>
                    <a:lumOff val="35000"/>
                  </a:schemeClr>
                </a:solidFill>
                <a:sym typeface="Monotype Sorts" pitchFamily="2" charset="2"/>
              </a:rPr>
              <a:t> de um </a:t>
            </a:r>
            <a:r>
              <a:rPr lang="en-GB" sz="2000" dirty="0" err="1">
                <a:solidFill>
                  <a:schemeClr val="tx1">
                    <a:lumMod val="65000"/>
                    <a:lumOff val="35000"/>
                  </a:schemeClr>
                </a:solidFill>
                <a:sym typeface="Monotype Sorts" pitchFamily="2" charset="2"/>
              </a:rPr>
              <a:t>único</a:t>
            </a:r>
            <a:r>
              <a:rPr lang="en-GB" sz="2000" dirty="0">
                <a:solidFill>
                  <a:schemeClr val="tx1">
                    <a:lumMod val="65000"/>
                    <a:lumOff val="35000"/>
                  </a:schemeClr>
                </a:solidFill>
                <a:sym typeface="Monotype Sorts" pitchFamily="2" charset="2"/>
              </a:rPr>
              <a:t> URI(Uniform Resource </a:t>
            </a:r>
            <a:r>
              <a:rPr lang="en-GB" sz="2000" dirty="0" err="1">
                <a:solidFill>
                  <a:schemeClr val="tx1">
                    <a:lumMod val="65000"/>
                    <a:lumOff val="35000"/>
                  </a:schemeClr>
                </a:solidFill>
                <a:sym typeface="Monotype Sorts" pitchFamily="2" charset="2"/>
              </a:rPr>
              <a:t>Identifer</a:t>
            </a:r>
            <a:r>
              <a:rPr lang="en-GB" sz="2000" dirty="0">
                <a:solidFill>
                  <a:schemeClr val="tx1">
                    <a:lumMod val="65000"/>
                    <a:lumOff val="35000"/>
                  </a:schemeClr>
                </a:solidFill>
                <a:sym typeface="Monotype Sorts" pitchFamily="2" charset="2"/>
              </a:rPr>
              <a:t>) </a:t>
            </a:r>
            <a:r>
              <a:rPr lang="en-GB" sz="2000" dirty="0" err="1">
                <a:solidFill>
                  <a:schemeClr val="tx1">
                    <a:lumMod val="65000"/>
                    <a:lumOff val="35000"/>
                  </a:schemeClr>
                </a:solidFill>
                <a:sym typeface="Monotype Sorts" pitchFamily="2" charset="2"/>
              </a:rPr>
              <a:t>designar</a:t>
            </a:r>
            <a:r>
              <a:rPr lang="en-GB" sz="2000" dirty="0">
                <a:solidFill>
                  <a:schemeClr val="tx1">
                    <a:lumMod val="65000"/>
                    <a:lumOff val="35000"/>
                  </a:schemeClr>
                </a:solidFill>
                <a:sym typeface="Monotype Sorts" pitchFamily="2" charset="2"/>
              </a:rPr>
              <a:t> </a:t>
            </a:r>
            <a:r>
              <a:rPr lang="en-GB" sz="2000" dirty="0" err="1">
                <a:solidFill>
                  <a:schemeClr val="tx1">
                    <a:lumMod val="65000"/>
                    <a:lumOff val="35000"/>
                  </a:schemeClr>
                </a:solidFill>
                <a:sym typeface="Monotype Sorts" pitchFamily="2" charset="2"/>
              </a:rPr>
              <a:t>vários</a:t>
            </a:r>
            <a:r>
              <a:rPr lang="en-GB" sz="2000" dirty="0">
                <a:solidFill>
                  <a:schemeClr val="tx1">
                    <a:lumMod val="65000"/>
                    <a:lumOff val="35000"/>
                  </a:schemeClr>
                </a:solidFill>
                <a:sym typeface="Monotype Sorts" pitchFamily="2" charset="2"/>
              </a:rPr>
              <a:t> </a:t>
            </a:r>
            <a:r>
              <a:rPr lang="en-GB" sz="2000" dirty="0" err="1">
                <a:solidFill>
                  <a:schemeClr val="tx1">
                    <a:lumMod val="65000"/>
                    <a:lumOff val="35000"/>
                  </a:schemeClr>
                </a:solidFill>
                <a:sym typeface="Monotype Sorts" pitchFamily="2" charset="2"/>
              </a:rPr>
              <a:t>destinos</a:t>
            </a:r>
            <a:r>
              <a:rPr lang="en-GB" sz="2000" dirty="0">
                <a:solidFill>
                  <a:schemeClr val="tx1">
                    <a:lumMod val="65000"/>
                    <a:lumOff val="35000"/>
                  </a:schemeClr>
                </a:solidFill>
                <a:sym typeface="Monotype Sorts" pitchFamily="2" charset="2"/>
              </a:rPr>
              <a:t> </a:t>
            </a:r>
            <a:r>
              <a:rPr lang="en-GB" sz="2000" dirty="0" err="1">
                <a:solidFill>
                  <a:schemeClr val="tx1">
                    <a:lumMod val="65000"/>
                    <a:lumOff val="35000"/>
                  </a:schemeClr>
                </a:solidFill>
                <a:sym typeface="Monotype Sorts" pitchFamily="2" charset="2"/>
              </a:rPr>
              <a:t>finais</a:t>
            </a:r>
            <a:r>
              <a:rPr lang="en-GB" sz="2000" dirty="0">
                <a:solidFill>
                  <a:schemeClr val="tx1">
                    <a:lumMod val="65000"/>
                    <a:lumOff val="35000"/>
                  </a:schemeClr>
                </a:solidFill>
                <a:sym typeface="Monotype Sorts" pitchFamily="2" charset="2"/>
              </a:rPr>
              <a:t>.</a:t>
            </a:r>
          </a:p>
          <a:p>
            <a:pPr marL="385224" indent="-385224" eaLnBrk="0" hangingPunct="0">
              <a:spcBef>
                <a:spcPts val="800"/>
              </a:spcBef>
              <a:buClr>
                <a:srgbClr val="FF3300"/>
              </a:buClr>
              <a:buFont typeface="Wingdings" pitchFamily="2" charset="2"/>
              <a:buChar char="§"/>
              <a:tabLst>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 pos="12801280" algn="l"/>
              </a:tabLst>
            </a:pPr>
            <a:r>
              <a:rPr lang="en-GB" sz="2000" b="1" dirty="0">
                <a:solidFill>
                  <a:schemeClr val="tx1">
                    <a:lumMod val="65000"/>
                    <a:lumOff val="35000"/>
                  </a:schemeClr>
                </a:solidFill>
                <a:sym typeface="Monotype Sorts" pitchFamily="2" charset="2"/>
              </a:rPr>
              <a:t>From (M): </a:t>
            </a:r>
            <a:r>
              <a:rPr lang="en-GB" sz="2000" dirty="0" err="1">
                <a:solidFill>
                  <a:schemeClr val="tx1">
                    <a:lumMod val="65000"/>
                    <a:lumOff val="35000"/>
                  </a:schemeClr>
                </a:solidFill>
                <a:sym typeface="Monotype Sorts" pitchFamily="2" charset="2"/>
              </a:rPr>
              <a:t>Contém</a:t>
            </a:r>
            <a:r>
              <a:rPr lang="en-GB" sz="2000" dirty="0">
                <a:solidFill>
                  <a:schemeClr val="tx1">
                    <a:lumMod val="65000"/>
                    <a:lumOff val="35000"/>
                  </a:schemeClr>
                </a:solidFill>
                <a:sym typeface="Monotype Sorts" pitchFamily="2" charset="2"/>
              </a:rPr>
              <a:t> um </a:t>
            </a:r>
            <a:r>
              <a:rPr lang="en-GB" sz="2000" dirty="0" err="1">
                <a:solidFill>
                  <a:schemeClr val="tx1">
                    <a:lumMod val="65000"/>
                    <a:lumOff val="35000"/>
                  </a:schemeClr>
                </a:solidFill>
                <a:sym typeface="Monotype Sorts" pitchFamily="2" charset="2"/>
              </a:rPr>
              <a:t>nome</a:t>
            </a:r>
            <a:r>
              <a:rPr lang="en-GB" sz="2000" dirty="0">
                <a:solidFill>
                  <a:schemeClr val="tx1">
                    <a:lumMod val="65000"/>
                    <a:lumOff val="35000"/>
                  </a:schemeClr>
                </a:solidFill>
                <a:sym typeface="Monotype Sorts" pitchFamily="2" charset="2"/>
              </a:rPr>
              <a:t> </a:t>
            </a:r>
            <a:r>
              <a:rPr lang="en-GB" sz="2000" dirty="0" err="1">
                <a:solidFill>
                  <a:schemeClr val="tx1">
                    <a:lumMod val="65000"/>
                    <a:lumOff val="35000"/>
                  </a:schemeClr>
                </a:solidFill>
                <a:sym typeface="Monotype Sorts" pitchFamily="2" charset="2"/>
              </a:rPr>
              <a:t>opcional</a:t>
            </a:r>
            <a:r>
              <a:rPr lang="en-GB" sz="2000" dirty="0">
                <a:solidFill>
                  <a:schemeClr val="tx1">
                    <a:lumMod val="65000"/>
                    <a:lumOff val="35000"/>
                  </a:schemeClr>
                </a:solidFill>
                <a:sym typeface="Monotype Sorts" pitchFamily="2" charset="2"/>
              </a:rPr>
              <a:t> e o </a:t>
            </a:r>
            <a:r>
              <a:rPr lang="en-GB" sz="2000" dirty="0" err="1">
                <a:solidFill>
                  <a:schemeClr val="tx1">
                    <a:lumMod val="65000"/>
                    <a:lumOff val="35000"/>
                  </a:schemeClr>
                </a:solidFill>
                <a:sym typeface="Monotype Sorts" pitchFamily="2" charset="2"/>
              </a:rPr>
              <a:t>endereço</a:t>
            </a:r>
            <a:r>
              <a:rPr lang="en-GB" sz="2000" dirty="0">
                <a:solidFill>
                  <a:schemeClr val="tx1">
                    <a:lumMod val="65000"/>
                    <a:lumOff val="35000"/>
                  </a:schemeClr>
                </a:solidFill>
                <a:sym typeface="Monotype Sorts" pitchFamily="2" charset="2"/>
              </a:rPr>
              <a:t> do </a:t>
            </a:r>
            <a:r>
              <a:rPr lang="en-GB" sz="2000" dirty="0" err="1">
                <a:solidFill>
                  <a:schemeClr val="tx1">
                    <a:lumMod val="65000"/>
                    <a:lumOff val="35000"/>
                  </a:schemeClr>
                </a:solidFill>
                <a:sym typeface="Monotype Sorts" pitchFamily="2" charset="2"/>
              </a:rPr>
              <a:t>originador</a:t>
            </a:r>
            <a:r>
              <a:rPr lang="en-GB" sz="2000" dirty="0">
                <a:solidFill>
                  <a:schemeClr val="tx1">
                    <a:lumMod val="65000"/>
                    <a:lumOff val="35000"/>
                  </a:schemeClr>
                </a:solidFill>
                <a:sym typeface="Monotype Sorts" pitchFamily="2" charset="2"/>
              </a:rPr>
              <a:t> do </a:t>
            </a:r>
            <a:r>
              <a:rPr lang="en-GB" sz="2000" dirty="0" err="1">
                <a:solidFill>
                  <a:schemeClr val="tx1">
                    <a:lumMod val="65000"/>
                    <a:lumOff val="35000"/>
                  </a:schemeClr>
                </a:solidFill>
                <a:sym typeface="Monotype Sorts" pitchFamily="2" charset="2"/>
              </a:rPr>
              <a:t>pedido</a:t>
            </a:r>
            <a:r>
              <a:rPr lang="en-GB" sz="2000" dirty="0">
                <a:solidFill>
                  <a:schemeClr val="tx1">
                    <a:lumMod val="65000"/>
                    <a:lumOff val="35000"/>
                  </a:schemeClr>
                </a:solidFill>
                <a:sym typeface="Monotype Sorts" pitchFamily="2" charset="2"/>
              </a:rPr>
              <a:t>. </a:t>
            </a:r>
            <a:r>
              <a:rPr lang="en-GB" sz="2000" dirty="0" err="1">
                <a:solidFill>
                  <a:schemeClr val="tx1">
                    <a:lumMod val="65000"/>
                    <a:lumOff val="35000"/>
                  </a:schemeClr>
                </a:solidFill>
                <a:sym typeface="Monotype Sorts" pitchFamily="2" charset="2"/>
              </a:rPr>
              <a:t>Etiquetas</a:t>
            </a:r>
            <a:r>
              <a:rPr lang="en-GB" sz="2000" dirty="0">
                <a:solidFill>
                  <a:schemeClr val="tx1">
                    <a:lumMod val="65000"/>
                    <a:lumOff val="35000"/>
                  </a:schemeClr>
                </a:solidFill>
                <a:sym typeface="Monotype Sorts" pitchFamily="2" charset="2"/>
              </a:rPr>
              <a:t> </a:t>
            </a:r>
            <a:r>
              <a:rPr lang="en-GB" sz="2000" dirty="0" err="1">
                <a:solidFill>
                  <a:schemeClr val="tx1">
                    <a:lumMod val="65000"/>
                    <a:lumOff val="35000"/>
                  </a:schemeClr>
                </a:solidFill>
                <a:sym typeface="Monotype Sorts" pitchFamily="2" charset="2"/>
              </a:rPr>
              <a:t>adicionais</a:t>
            </a:r>
            <a:r>
              <a:rPr lang="en-GB" sz="2000" dirty="0">
                <a:solidFill>
                  <a:schemeClr val="tx1">
                    <a:lumMod val="65000"/>
                    <a:lumOff val="35000"/>
                  </a:schemeClr>
                </a:solidFill>
                <a:sym typeface="Monotype Sorts" pitchFamily="2" charset="2"/>
              </a:rPr>
              <a:t> </a:t>
            </a:r>
            <a:r>
              <a:rPr lang="en-GB" sz="2000" dirty="0" err="1">
                <a:solidFill>
                  <a:schemeClr val="tx1">
                    <a:lumMod val="65000"/>
                    <a:lumOff val="35000"/>
                  </a:schemeClr>
                </a:solidFill>
                <a:sym typeface="Monotype Sorts" pitchFamily="2" charset="2"/>
              </a:rPr>
              <a:t>podem</a:t>
            </a:r>
            <a:r>
              <a:rPr lang="en-GB" sz="2000" dirty="0">
                <a:solidFill>
                  <a:schemeClr val="tx1">
                    <a:lumMod val="65000"/>
                    <a:lumOff val="35000"/>
                  </a:schemeClr>
                </a:solidFill>
                <a:sym typeface="Monotype Sorts" pitchFamily="2" charset="2"/>
              </a:rPr>
              <a:t> ser </a:t>
            </a:r>
            <a:r>
              <a:rPr lang="en-GB" sz="2000" dirty="0" err="1">
                <a:solidFill>
                  <a:schemeClr val="tx1">
                    <a:lumMod val="65000"/>
                    <a:lumOff val="35000"/>
                  </a:schemeClr>
                </a:solidFill>
                <a:sym typeface="Monotype Sorts" pitchFamily="2" charset="2"/>
              </a:rPr>
              <a:t>colocadas</a:t>
            </a:r>
            <a:endParaRPr lang="en-GB" sz="2000" dirty="0">
              <a:solidFill>
                <a:schemeClr val="tx1">
                  <a:lumMod val="65000"/>
                  <a:lumOff val="35000"/>
                </a:schemeClr>
              </a:solidFill>
              <a:sym typeface="Monotype Sorts" pitchFamily="2" charset="2"/>
            </a:endParaRPr>
          </a:p>
          <a:p>
            <a:pPr marL="385224" indent="-385224" eaLnBrk="0" hangingPunct="0">
              <a:spcBef>
                <a:spcPts val="800"/>
              </a:spcBef>
              <a:buClr>
                <a:srgbClr val="FF3300"/>
              </a:buClr>
              <a:buFont typeface="Wingdings" pitchFamily="2" charset="2"/>
              <a:buChar char="§"/>
              <a:tabLst>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 pos="12801280" algn="l"/>
              </a:tabLst>
            </a:pPr>
            <a:r>
              <a:rPr lang="en-GB" sz="2000" b="1" dirty="0" err="1">
                <a:solidFill>
                  <a:schemeClr val="tx1">
                    <a:lumMod val="65000"/>
                    <a:lumOff val="35000"/>
                  </a:schemeClr>
                </a:solidFill>
                <a:sym typeface="Monotype Sorts" pitchFamily="2" charset="2"/>
              </a:rPr>
              <a:t>Cseq</a:t>
            </a:r>
            <a:r>
              <a:rPr lang="en-GB" sz="2000" b="1" dirty="0">
                <a:solidFill>
                  <a:schemeClr val="tx1">
                    <a:lumMod val="65000"/>
                    <a:lumOff val="35000"/>
                  </a:schemeClr>
                </a:solidFill>
                <a:sym typeface="Monotype Sorts" pitchFamily="2" charset="2"/>
              </a:rPr>
              <a:t> (M): </a:t>
            </a:r>
            <a:r>
              <a:rPr lang="en-GB" sz="2000" dirty="0" err="1">
                <a:solidFill>
                  <a:schemeClr val="tx1">
                    <a:lumMod val="65000"/>
                    <a:lumOff val="35000"/>
                  </a:schemeClr>
                </a:solidFill>
                <a:sym typeface="Monotype Sorts" pitchFamily="2" charset="2"/>
              </a:rPr>
              <a:t>Número</a:t>
            </a:r>
            <a:r>
              <a:rPr lang="en-GB" sz="2000" dirty="0">
                <a:solidFill>
                  <a:schemeClr val="tx1">
                    <a:lumMod val="65000"/>
                    <a:lumOff val="35000"/>
                  </a:schemeClr>
                </a:solidFill>
                <a:sym typeface="Monotype Sorts" pitchFamily="2" charset="2"/>
              </a:rPr>
              <a:t> de </a:t>
            </a:r>
            <a:r>
              <a:rPr lang="en-GB" sz="2000" dirty="0" err="1">
                <a:solidFill>
                  <a:schemeClr val="tx1">
                    <a:lumMod val="65000"/>
                    <a:lumOff val="35000"/>
                  </a:schemeClr>
                </a:solidFill>
                <a:sym typeface="Monotype Sorts" pitchFamily="2" charset="2"/>
              </a:rPr>
              <a:t>seqüência</a:t>
            </a:r>
            <a:r>
              <a:rPr lang="en-GB" sz="2000" dirty="0">
                <a:solidFill>
                  <a:schemeClr val="tx1">
                    <a:lumMod val="65000"/>
                    <a:lumOff val="35000"/>
                  </a:schemeClr>
                </a:solidFill>
                <a:sym typeface="Monotype Sorts" pitchFamily="2" charset="2"/>
              </a:rPr>
              <a:t> e </a:t>
            </a:r>
            <a:r>
              <a:rPr lang="en-GB" sz="2000" dirty="0" err="1">
                <a:solidFill>
                  <a:schemeClr val="tx1">
                    <a:lumMod val="65000"/>
                    <a:lumOff val="35000"/>
                  </a:schemeClr>
                </a:solidFill>
                <a:sym typeface="Monotype Sorts" pitchFamily="2" charset="2"/>
              </a:rPr>
              <a:t>nome</a:t>
            </a:r>
            <a:r>
              <a:rPr lang="en-GB" sz="2000" dirty="0">
                <a:solidFill>
                  <a:schemeClr val="tx1">
                    <a:lumMod val="65000"/>
                    <a:lumOff val="35000"/>
                  </a:schemeClr>
                </a:solidFill>
                <a:sym typeface="Monotype Sorts" pitchFamily="2" charset="2"/>
              </a:rPr>
              <a:t> do </a:t>
            </a:r>
            <a:r>
              <a:rPr lang="en-GB" sz="2000" dirty="0" err="1">
                <a:solidFill>
                  <a:schemeClr val="tx1">
                    <a:lumMod val="65000"/>
                    <a:lumOff val="35000"/>
                  </a:schemeClr>
                </a:solidFill>
                <a:sym typeface="Monotype Sorts" pitchFamily="2" charset="2"/>
              </a:rPr>
              <a:t>método</a:t>
            </a:r>
            <a:r>
              <a:rPr lang="en-GB" sz="2000" dirty="0">
                <a:solidFill>
                  <a:schemeClr val="tx1">
                    <a:lumMod val="65000"/>
                    <a:lumOff val="35000"/>
                  </a:schemeClr>
                </a:solidFill>
                <a:sym typeface="Monotype Sorts" pitchFamily="2" charset="2"/>
              </a:rPr>
              <a:t>, </a:t>
            </a:r>
            <a:r>
              <a:rPr lang="en-GB" sz="2000" dirty="0" err="1">
                <a:solidFill>
                  <a:schemeClr val="tx1">
                    <a:lumMod val="65000"/>
                    <a:lumOff val="35000"/>
                  </a:schemeClr>
                </a:solidFill>
                <a:sym typeface="Monotype Sorts" pitchFamily="2" charset="2"/>
              </a:rPr>
              <a:t>sendo</a:t>
            </a:r>
            <a:r>
              <a:rPr lang="en-GB" sz="2000" dirty="0">
                <a:solidFill>
                  <a:schemeClr val="tx1">
                    <a:lumMod val="65000"/>
                    <a:lumOff val="35000"/>
                  </a:schemeClr>
                </a:solidFill>
                <a:sym typeface="Monotype Sorts" pitchFamily="2" charset="2"/>
              </a:rPr>
              <a:t> </a:t>
            </a:r>
            <a:r>
              <a:rPr lang="en-GB" sz="2000" dirty="0" err="1">
                <a:solidFill>
                  <a:schemeClr val="tx1">
                    <a:lumMod val="65000"/>
                    <a:lumOff val="35000"/>
                  </a:schemeClr>
                </a:solidFill>
                <a:sym typeface="Monotype Sorts" pitchFamily="2" charset="2"/>
              </a:rPr>
              <a:t>incrementado</a:t>
            </a:r>
            <a:r>
              <a:rPr lang="en-GB" sz="2000" dirty="0">
                <a:solidFill>
                  <a:schemeClr val="tx1">
                    <a:lumMod val="65000"/>
                    <a:lumOff val="35000"/>
                  </a:schemeClr>
                </a:solidFill>
                <a:sym typeface="Monotype Sorts" pitchFamily="2" charset="2"/>
              </a:rPr>
              <a:t> a </a:t>
            </a:r>
            <a:r>
              <a:rPr lang="en-GB" sz="2000" dirty="0" err="1">
                <a:solidFill>
                  <a:schemeClr val="tx1">
                    <a:lumMod val="65000"/>
                    <a:lumOff val="35000"/>
                  </a:schemeClr>
                </a:solidFill>
                <a:sym typeface="Monotype Sorts" pitchFamily="2" charset="2"/>
              </a:rPr>
              <a:t>cada</a:t>
            </a:r>
            <a:r>
              <a:rPr lang="en-GB" sz="2000" dirty="0">
                <a:solidFill>
                  <a:schemeClr val="tx1">
                    <a:lumMod val="65000"/>
                    <a:lumOff val="35000"/>
                  </a:schemeClr>
                </a:solidFill>
                <a:sym typeface="Monotype Sorts" pitchFamily="2" charset="2"/>
              </a:rPr>
              <a:t> novo </a:t>
            </a:r>
            <a:r>
              <a:rPr lang="en-GB" sz="2000" dirty="0" err="1">
                <a:solidFill>
                  <a:schemeClr val="tx1">
                    <a:lumMod val="65000"/>
                    <a:lumOff val="35000"/>
                  </a:schemeClr>
                </a:solidFill>
                <a:sym typeface="Monotype Sorts" pitchFamily="2" charset="2"/>
              </a:rPr>
              <a:t>pedido</a:t>
            </a:r>
            <a:r>
              <a:rPr lang="en-GB" sz="2000" dirty="0">
                <a:solidFill>
                  <a:schemeClr val="tx1">
                    <a:lumMod val="65000"/>
                    <a:lumOff val="35000"/>
                  </a:schemeClr>
                </a:solidFill>
                <a:sym typeface="Monotype Sorts" pitchFamily="2" charset="2"/>
              </a:rPr>
              <a:t>. </a:t>
            </a:r>
          </a:p>
          <a:p>
            <a:pPr marL="385224" indent="-385224" eaLnBrk="0" hangingPunct="0">
              <a:spcBef>
                <a:spcPts val="800"/>
              </a:spcBef>
              <a:buClr>
                <a:srgbClr val="FF3300"/>
              </a:buClr>
              <a:buFont typeface="Wingdings" pitchFamily="2" charset="2"/>
              <a:buChar char="§"/>
              <a:tabLst>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 pos="12801280" algn="l"/>
              </a:tabLst>
            </a:pPr>
            <a:r>
              <a:rPr lang="en-GB" sz="2000" b="1" dirty="0">
                <a:solidFill>
                  <a:schemeClr val="tx1">
                    <a:lumMod val="65000"/>
                    <a:lumOff val="35000"/>
                  </a:schemeClr>
                </a:solidFill>
                <a:sym typeface="Monotype Sorts" pitchFamily="2" charset="2"/>
              </a:rPr>
              <a:t>Encryption(o): </a:t>
            </a:r>
            <a:r>
              <a:rPr lang="en-GB" sz="2000" dirty="0" err="1">
                <a:solidFill>
                  <a:schemeClr val="tx1">
                    <a:lumMod val="65000"/>
                    <a:lumOff val="35000"/>
                  </a:schemeClr>
                </a:solidFill>
                <a:sym typeface="Monotype Sorts" pitchFamily="2" charset="2"/>
              </a:rPr>
              <a:t>Especifica</a:t>
            </a:r>
            <a:r>
              <a:rPr lang="en-GB" sz="2000" dirty="0">
                <a:solidFill>
                  <a:schemeClr val="tx1">
                    <a:lumMod val="65000"/>
                    <a:lumOff val="35000"/>
                  </a:schemeClr>
                </a:solidFill>
                <a:sym typeface="Monotype Sorts" pitchFamily="2" charset="2"/>
              </a:rPr>
              <a:t> </a:t>
            </a:r>
            <a:r>
              <a:rPr lang="en-GB" sz="2000" dirty="0" err="1">
                <a:solidFill>
                  <a:schemeClr val="tx1">
                    <a:lumMod val="65000"/>
                    <a:lumOff val="35000"/>
                  </a:schemeClr>
                </a:solidFill>
                <a:sym typeface="Monotype Sorts" pitchFamily="2" charset="2"/>
              </a:rPr>
              <a:t>processos</a:t>
            </a:r>
            <a:r>
              <a:rPr lang="en-GB" sz="2000" dirty="0">
                <a:solidFill>
                  <a:schemeClr val="tx1">
                    <a:lumMod val="65000"/>
                    <a:lumOff val="35000"/>
                  </a:schemeClr>
                </a:solidFill>
                <a:sym typeface="Monotype Sorts" pitchFamily="2" charset="2"/>
              </a:rPr>
              <a:t> de </a:t>
            </a:r>
            <a:r>
              <a:rPr lang="en-GB" sz="2000" dirty="0" err="1">
                <a:solidFill>
                  <a:schemeClr val="tx1">
                    <a:lumMod val="65000"/>
                    <a:lumOff val="35000"/>
                  </a:schemeClr>
                </a:solidFill>
                <a:sym typeface="Monotype Sorts" pitchFamily="2" charset="2"/>
              </a:rPr>
              <a:t>criptografia</a:t>
            </a:r>
            <a:r>
              <a:rPr lang="en-GB" sz="2000" dirty="0">
                <a:solidFill>
                  <a:schemeClr val="tx1">
                    <a:lumMod val="65000"/>
                    <a:lumOff val="35000"/>
                  </a:schemeClr>
                </a:solidFill>
                <a:sym typeface="Monotype Sorts" pitchFamily="2" charset="2"/>
              </a:rPr>
              <a:t> </a:t>
            </a:r>
          </a:p>
          <a:p>
            <a:pPr marL="385224" indent="-385224" eaLnBrk="0" hangingPunct="0">
              <a:spcBef>
                <a:spcPts val="800"/>
              </a:spcBef>
              <a:buClr>
                <a:srgbClr val="FF3300"/>
              </a:buClr>
              <a:buFont typeface="Wingdings" pitchFamily="2" charset="2"/>
              <a:buChar char="§"/>
              <a:tabLst>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 pos="12801280" algn="l"/>
              </a:tabLst>
            </a:pPr>
            <a:r>
              <a:rPr lang="en-GB" sz="2000" b="1" dirty="0">
                <a:solidFill>
                  <a:schemeClr val="tx1">
                    <a:lumMod val="65000"/>
                    <a:lumOff val="35000"/>
                  </a:schemeClr>
                </a:solidFill>
                <a:sym typeface="Monotype Sorts" pitchFamily="2" charset="2"/>
              </a:rPr>
              <a:t>Content-Type(M): </a:t>
            </a:r>
            <a:r>
              <a:rPr lang="en-GB" sz="2000" dirty="0" err="1">
                <a:solidFill>
                  <a:schemeClr val="tx1">
                    <a:lumMod val="65000"/>
                    <a:lumOff val="35000"/>
                  </a:schemeClr>
                </a:solidFill>
                <a:sym typeface="Monotype Sorts" pitchFamily="2" charset="2"/>
              </a:rPr>
              <a:t>Descreve</a:t>
            </a:r>
            <a:r>
              <a:rPr lang="en-GB" sz="2000" dirty="0">
                <a:solidFill>
                  <a:schemeClr val="tx1">
                    <a:lumMod val="65000"/>
                    <a:lumOff val="35000"/>
                  </a:schemeClr>
                </a:solidFill>
                <a:sym typeface="Monotype Sorts" pitchFamily="2" charset="2"/>
              </a:rPr>
              <a:t> o </a:t>
            </a:r>
            <a:r>
              <a:rPr lang="en-GB" sz="2000" dirty="0" err="1">
                <a:solidFill>
                  <a:schemeClr val="tx1">
                    <a:lumMod val="65000"/>
                    <a:lumOff val="35000"/>
                  </a:schemeClr>
                </a:solidFill>
                <a:sym typeface="Monotype Sorts" pitchFamily="2" charset="2"/>
              </a:rPr>
              <a:t>tipo</a:t>
            </a:r>
            <a:r>
              <a:rPr lang="en-GB" sz="2000" dirty="0">
                <a:solidFill>
                  <a:schemeClr val="tx1">
                    <a:lumMod val="65000"/>
                    <a:lumOff val="35000"/>
                  </a:schemeClr>
                </a:solidFill>
                <a:sym typeface="Monotype Sorts" pitchFamily="2" charset="2"/>
              </a:rPr>
              <a:t> de </a:t>
            </a:r>
            <a:r>
              <a:rPr lang="en-GB" sz="2000" dirty="0" err="1">
                <a:solidFill>
                  <a:schemeClr val="tx1">
                    <a:lumMod val="65000"/>
                    <a:lumOff val="35000"/>
                  </a:schemeClr>
                </a:solidFill>
                <a:sym typeface="Monotype Sorts" pitchFamily="2" charset="2"/>
              </a:rPr>
              <a:t>mídia</a:t>
            </a:r>
            <a:r>
              <a:rPr lang="en-GB" sz="2000" dirty="0">
                <a:solidFill>
                  <a:schemeClr val="tx1">
                    <a:lumMod val="65000"/>
                    <a:lumOff val="35000"/>
                  </a:schemeClr>
                </a:solidFill>
                <a:sym typeface="Monotype Sorts" pitchFamily="2" charset="2"/>
              </a:rPr>
              <a:t> do </a:t>
            </a:r>
            <a:r>
              <a:rPr lang="en-GB" sz="2000" dirty="0" err="1">
                <a:solidFill>
                  <a:schemeClr val="tx1">
                    <a:lumMod val="65000"/>
                    <a:lumOff val="35000"/>
                  </a:schemeClr>
                </a:solidFill>
                <a:sym typeface="Monotype Sorts" pitchFamily="2" charset="2"/>
              </a:rPr>
              <a:t>conteúdo</a:t>
            </a:r>
            <a:r>
              <a:rPr lang="en-GB" sz="2000" dirty="0">
                <a:solidFill>
                  <a:schemeClr val="tx1">
                    <a:lumMod val="65000"/>
                    <a:lumOff val="35000"/>
                  </a:schemeClr>
                </a:solidFill>
                <a:sym typeface="Monotype Sorts" pitchFamily="2" charset="2"/>
              </a:rPr>
              <a:t> do </a:t>
            </a:r>
            <a:r>
              <a:rPr lang="en-GB" sz="2000" dirty="0" err="1">
                <a:solidFill>
                  <a:schemeClr val="tx1">
                    <a:lumMod val="65000"/>
                    <a:lumOff val="35000"/>
                  </a:schemeClr>
                </a:solidFill>
                <a:sym typeface="Monotype Sorts" pitchFamily="2" charset="2"/>
              </a:rPr>
              <a:t>corpo</a:t>
            </a:r>
            <a:r>
              <a:rPr lang="en-GB" sz="2000" dirty="0">
                <a:solidFill>
                  <a:schemeClr val="tx1">
                    <a:lumMod val="65000"/>
                    <a:lumOff val="35000"/>
                  </a:schemeClr>
                </a:solidFill>
                <a:sym typeface="Monotype Sorts" pitchFamily="2" charset="2"/>
              </a:rPr>
              <a:t> </a:t>
            </a:r>
            <a:r>
              <a:rPr lang="en-GB" sz="2000" dirty="0" err="1">
                <a:solidFill>
                  <a:schemeClr val="tx1">
                    <a:lumMod val="65000"/>
                    <a:lumOff val="35000"/>
                  </a:schemeClr>
                </a:solidFill>
                <a:sym typeface="Monotype Sorts" pitchFamily="2" charset="2"/>
              </a:rPr>
              <a:t>da</a:t>
            </a:r>
            <a:r>
              <a:rPr lang="en-GB" sz="2000" dirty="0">
                <a:solidFill>
                  <a:schemeClr val="tx1">
                    <a:lumMod val="65000"/>
                    <a:lumOff val="35000"/>
                  </a:schemeClr>
                </a:solidFill>
                <a:sym typeface="Monotype Sorts" pitchFamily="2" charset="2"/>
              </a:rPr>
              <a:t> </a:t>
            </a:r>
            <a:r>
              <a:rPr lang="en-GB" sz="2000" dirty="0" err="1">
                <a:solidFill>
                  <a:schemeClr val="tx1">
                    <a:lumMod val="65000"/>
                    <a:lumOff val="35000"/>
                  </a:schemeClr>
                </a:solidFill>
                <a:sym typeface="Monotype Sorts" pitchFamily="2" charset="2"/>
              </a:rPr>
              <a:t>mensagem</a:t>
            </a:r>
            <a:r>
              <a:rPr lang="en-GB" sz="2000" dirty="0">
                <a:solidFill>
                  <a:schemeClr val="tx1">
                    <a:lumMod val="65000"/>
                    <a:lumOff val="35000"/>
                  </a:schemeClr>
                </a:solidFill>
                <a:sym typeface="Monotype Sorts" pitchFamily="2" charset="2"/>
              </a:rPr>
              <a:t>, </a:t>
            </a:r>
            <a:r>
              <a:rPr lang="en-GB" sz="2000" dirty="0" err="1">
                <a:solidFill>
                  <a:schemeClr val="tx1">
                    <a:lumMod val="65000"/>
                    <a:lumOff val="35000"/>
                  </a:schemeClr>
                </a:solidFill>
                <a:sym typeface="Monotype Sorts" pitchFamily="2" charset="2"/>
              </a:rPr>
              <a:t>por</a:t>
            </a:r>
            <a:r>
              <a:rPr lang="en-GB" sz="2000" dirty="0">
                <a:solidFill>
                  <a:schemeClr val="tx1">
                    <a:lumMod val="65000"/>
                    <a:lumOff val="35000"/>
                  </a:schemeClr>
                </a:solidFill>
                <a:sym typeface="Monotype Sorts" pitchFamily="2" charset="2"/>
              </a:rPr>
              <a:t> ex. IETF SDP </a:t>
            </a:r>
            <a:r>
              <a:rPr lang="en-GB" sz="2000" dirty="0" err="1">
                <a:solidFill>
                  <a:schemeClr val="tx1">
                    <a:lumMod val="65000"/>
                    <a:lumOff val="35000"/>
                  </a:schemeClr>
                </a:solidFill>
                <a:sym typeface="Monotype Sorts" pitchFamily="2" charset="2"/>
              </a:rPr>
              <a:t>ou</a:t>
            </a:r>
            <a:r>
              <a:rPr lang="en-GB" sz="2000" dirty="0">
                <a:solidFill>
                  <a:schemeClr val="tx1">
                    <a:lumMod val="65000"/>
                    <a:lumOff val="35000"/>
                  </a:schemeClr>
                </a:solidFill>
                <a:sym typeface="Monotype Sorts" pitchFamily="2" charset="2"/>
              </a:rPr>
              <a:t> Text/html </a:t>
            </a:r>
            <a:r>
              <a:rPr lang="en-GB" sz="2000" dirty="0" err="1">
                <a:solidFill>
                  <a:schemeClr val="tx1">
                    <a:lumMod val="65000"/>
                    <a:lumOff val="35000"/>
                  </a:schemeClr>
                </a:solidFill>
                <a:sym typeface="Monotype Sorts" pitchFamily="2" charset="2"/>
              </a:rPr>
              <a:t>ou</a:t>
            </a:r>
            <a:r>
              <a:rPr lang="en-GB" sz="2000" dirty="0">
                <a:solidFill>
                  <a:schemeClr val="tx1">
                    <a:lumMod val="65000"/>
                    <a:lumOff val="35000"/>
                  </a:schemeClr>
                </a:solidFill>
                <a:sym typeface="Monotype Sorts" pitchFamily="2" charset="2"/>
              </a:rPr>
              <a:t> ISUP, etc.</a:t>
            </a:r>
          </a:p>
          <a:p>
            <a:pPr marL="385224" indent="-385224" eaLnBrk="0" hangingPunct="0">
              <a:spcBef>
                <a:spcPts val="800"/>
              </a:spcBef>
              <a:buClr>
                <a:srgbClr val="FF3300"/>
              </a:buClr>
              <a:buFont typeface="Wingdings" pitchFamily="2" charset="2"/>
              <a:buChar char="§"/>
              <a:tabLst>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 pos="12801280" algn="l"/>
              </a:tabLst>
            </a:pPr>
            <a:r>
              <a:rPr lang="en-GB" sz="2000" b="1" dirty="0">
                <a:solidFill>
                  <a:schemeClr val="tx1">
                    <a:lumMod val="65000"/>
                    <a:lumOff val="35000"/>
                  </a:schemeClr>
                </a:solidFill>
                <a:sym typeface="Monotype Sorts" pitchFamily="2" charset="2"/>
              </a:rPr>
              <a:t>Content-Length(M): </a:t>
            </a:r>
            <a:r>
              <a:rPr lang="en-GB" sz="2000" dirty="0" err="1">
                <a:solidFill>
                  <a:schemeClr val="tx1">
                    <a:lumMod val="65000"/>
                    <a:lumOff val="35000"/>
                  </a:schemeClr>
                </a:solidFill>
                <a:sym typeface="Monotype Sorts" pitchFamily="2" charset="2"/>
              </a:rPr>
              <a:t>Número</a:t>
            </a:r>
            <a:r>
              <a:rPr lang="en-GB" sz="2000" dirty="0">
                <a:solidFill>
                  <a:schemeClr val="tx1">
                    <a:lumMod val="65000"/>
                    <a:lumOff val="35000"/>
                  </a:schemeClr>
                </a:solidFill>
                <a:sym typeface="Monotype Sorts" pitchFamily="2" charset="2"/>
              </a:rPr>
              <a:t> de </a:t>
            </a:r>
            <a:r>
              <a:rPr lang="en-GB" sz="2000" dirty="0" err="1">
                <a:solidFill>
                  <a:schemeClr val="tx1">
                    <a:lumMod val="65000"/>
                    <a:lumOff val="35000"/>
                  </a:schemeClr>
                </a:solidFill>
                <a:sym typeface="Monotype Sorts" pitchFamily="2" charset="2"/>
              </a:rPr>
              <a:t>octetos</a:t>
            </a:r>
            <a:r>
              <a:rPr lang="en-GB" sz="2000" dirty="0">
                <a:solidFill>
                  <a:schemeClr val="tx1">
                    <a:lumMod val="65000"/>
                    <a:lumOff val="35000"/>
                  </a:schemeClr>
                </a:solidFill>
                <a:sym typeface="Monotype Sorts" pitchFamily="2" charset="2"/>
              </a:rPr>
              <a:t> </a:t>
            </a:r>
            <a:r>
              <a:rPr lang="en-GB" sz="2000" dirty="0" err="1">
                <a:solidFill>
                  <a:schemeClr val="tx1">
                    <a:lumMod val="65000"/>
                    <a:lumOff val="35000"/>
                  </a:schemeClr>
                </a:solidFill>
                <a:sym typeface="Monotype Sorts" pitchFamily="2" charset="2"/>
              </a:rPr>
              <a:t>na</a:t>
            </a:r>
            <a:r>
              <a:rPr lang="en-GB" sz="2000" dirty="0">
                <a:solidFill>
                  <a:schemeClr val="tx1">
                    <a:lumMod val="65000"/>
                    <a:lumOff val="35000"/>
                  </a:schemeClr>
                </a:solidFill>
                <a:sym typeface="Monotype Sorts" pitchFamily="2" charset="2"/>
              </a:rPr>
              <a:t> </a:t>
            </a:r>
            <a:r>
              <a:rPr lang="en-GB" sz="2000" dirty="0" err="1">
                <a:solidFill>
                  <a:schemeClr val="tx1">
                    <a:lumMod val="65000"/>
                    <a:lumOff val="35000"/>
                  </a:schemeClr>
                </a:solidFill>
                <a:sym typeface="Monotype Sorts" pitchFamily="2" charset="2"/>
              </a:rPr>
              <a:t>mensagem</a:t>
            </a:r>
            <a:endParaRPr lang="pt-BR" sz="2000" dirty="0">
              <a:solidFill>
                <a:schemeClr val="tx1">
                  <a:lumMod val="65000"/>
                  <a:lumOff val="35000"/>
                </a:schemeClr>
              </a:solidFill>
              <a:sym typeface="Monotype Sorts" pitchFamily="2" charset="2"/>
            </a:endParaRPr>
          </a:p>
        </p:txBody>
      </p:sp>
      <p:pic>
        <p:nvPicPr>
          <p:cNvPr id="6" name="Picture 2" descr="http://life.com.br/images/life/logolif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2765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123614" y="82626"/>
            <a:ext cx="8596668" cy="1320800"/>
          </a:xfrm>
          <a:prstGeom prst="rect">
            <a:avLst/>
          </a:prstGeom>
        </p:spPr>
        <p:txBody>
          <a:bodyPr vert="horz" lIns="121900" tIns="121900" rIns="121900" bIns="121900" rtlCol="0" anchor="t" anchorCtr="0">
            <a:noAutofit/>
          </a:bodyPr>
          <a:lstStyle/>
          <a:p>
            <a:pPr lvl="0"/>
            <a:r>
              <a:rPr lang="en" b="1" dirty="0"/>
              <a:t>MENSAGENS SIP - LOG</a:t>
            </a:r>
            <a:br>
              <a:rPr lang="en" b="1" dirty="0"/>
            </a:br>
            <a:br>
              <a:rPr lang="en" b="1" dirty="0"/>
            </a:br>
            <a:endParaRPr lang="en" sz="1867" b="1" dirty="0">
              <a:solidFill>
                <a:schemeClr val="bg1"/>
              </a:solidFill>
            </a:endParaRPr>
          </a:p>
        </p:txBody>
      </p:sp>
      <p:pic>
        <p:nvPicPr>
          <p:cNvPr id="6" name="Picture 2"/>
          <p:cNvPicPr>
            <a:picLocks noChangeAspect="1" noChangeArrowheads="1"/>
          </p:cNvPicPr>
          <p:nvPr/>
        </p:nvPicPr>
        <p:blipFill>
          <a:blip r:embed="rId3" cstate="print"/>
          <a:srcRect/>
          <a:stretch>
            <a:fillRect/>
          </a:stretch>
        </p:blipFill>
        <p:spPr bwMode="auto">
          <a:xfrm>
            <a:off x="1014736" y="1192969"/>
            <a:ext cx="8029971" cy="5162123"/>
          </a:xfrm>
          <a:prstGeom prst="rect">
            <a:avLst/>
          </a:prstGeom>
          <a:noFill/>
          <a:ln w="9525">
            <a:solidFill>
              <a:srgbClr val="000066"/>
            </a:solidFill>
            <a:miter lim="800000"/>
            <a:headEnd/>
            <a:tailEnd/>
          </a:ln>
          <a:effectLst/>
        </p:spPr>
      </p:pic>
      <p:pic>
        <p:nvPicPr>
          <p:cNvPr id="7" name="Picture 2" descr="http://life.com.br/images/life/logolif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89935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5" name="Picture 3"/>
          <p:cNvPicPr>
            <a:picLocks noChangeAspect="1" noChangeArrowheads="1"/>
          </p:cNvPicPr>
          <p:nvPr/>
        </p:nvPicPr>
        <p:blipFill>
          <a:blip r:embed="rId3" cstate="print"/>
          <a:srcRect/>
          <a:stretch>
            <a:fillRect/>
          </a:stretch>
        </p:blipFill>
        <p:spPr bwMode="auto">
          <a:xfrm>
            <a:off x="891941" y="1403426"/>
            <a:ext cx="8253043" cy="4974248"/>
          </a:xfrm>
          <a:prstGeom prst="rect">
            <a:avLst/>
          </a:prstGeom>
          <a:noFill/>
          <a:ln w="9525">
            <a:solidFill>
              <a:srgbClr val="000066"/>
            </a:solidFill>
            <a:miter lim="800000"/>
            <a:headEnd/>
            <a:tailEnd/>
          </a:ln>
          <a:effectLst/>
        </p:spPr>
      </p:pic>
      <p:sp>
        <p:nvSpPr>
          <p:cNvPr id="6" name="Shape 104"/>
          <p:cNvSpPr txBox="1">
            <a:spLocks/>
          </p:cNvSpPr>
          <p:nvPr/>
        </p:nvSpPr>
        <p:spPr>
          <a:xfrm>
            <a:off x="123614" y="82626"/>
            <a:ext cx="8596668" cy="1320800"/>
          </a:xfrm>
          <a:prstGeom prst="rect">
            <a:avLst/>
          </a:prstGeom>
        </p:spPr>
        <p:txBody>
          <a:bodyPr vert="horz" lIns="121900" tIns="121900" rIns="121900" bIns="121900" rtlCol="0" anchor="t" anchorCtr="0">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 b="1" dirty="0"/>
              <a:t>MENSAGENS SIP - LOG</a:t>
            </a:r>
            <a:br>
              <a:rPr lang="en" b="1" dirty="0"/>
            </a:br>
            <a:br>
              <a:rPr lang="en" b="1" dirty="0"/>
            </a:br>
            <a:endParaRPr lang="en" sz="1867" b="1" dirty="0">
              <a:solidFill>
                <a:schemeClr val="bg1"/>
              </a:solidFill>
            </a:endParaRPr>
          </a:p>
        </p:txBody>
      </p:sp>
      <p:pic>
        <p:nvPicPr>
          <p:cNvPr id="8" name="Picture 2" descr="http://life.com.br/images/life/logolif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52873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2" name="Retângulo 1"/>
          <p:cNvSpPr/>
          <p:nvPr/>
        </p:nvSpPr>
        <p:spPr>
          <a:xfrm>
            <a:off x="582206" y="1528189"/>
            <a:ext cx="8968194" cy="4339650"/>
          </a:xfrm>
          <a:prstGeom prst="rect">
            <a:avLst/>
          </a:prstGeom>
        </p:spPr>
        <p:txBody>
          <a:bodyPr wrap="square">
            <a:spAutoFit/>
          </a:bodyPr>
          <a:lstStyle/>
          <a:p>
            <a:pPr marL="342900" indent="-342900">
              <a:spcBef>
                <a:spcPct val="50000"/>
              </a:spcBef>
              <a:buFont typeface="Wingdings" panose="05000000000000000000" pitchFamily="2" charset="2"/>
              <a:buChar char="§"/>
            </a:pPr>
            <a:r>
              <a:rPr lang="pt-BR" altLang="pt-BR" sz="2000" dirty="0">
                <a:solidFill>
                  <a:schemeClr val="tx1">
                    <a:lumMod val="65000"/>
                    <a:lumOff val="35000"/>
                  </a:schemeClr>
                </a:solidFill>
              </a:rPr>
              <a:t>Protocolo especificado pelo </a:t>
            </a:r>
            <a:r>
              <a:rPr lang="pt-BR" altLang="pt-BR" sz="2000" b="1" dirty="0">
                <a:solidFill>
                  <a:schemeClr val="tx1">
                    <a:lumMod val="65000"/>
                    <a:lumOff val="35000"/>
                  </a:schemeClr>
                </a:solidFill>
              </a:rPr>
              <a:t>IETF</a:t>
            </a:r>
            <a:r>
              <a:rPr lang="pt-BR" altLang="pt-BR" sz="2000" dirty="0">
                <a:solidFill>
                  <a:schemeClr val="tx1">
                    <a:lumMod val="65000"/>
                    <a:lumOff val="35000"/>
                  </a:schemeClr>
                </a:solidFill>
              </a:rPr>
              <a:t> que tem como objetivo informar ao lado remoto quais os parâmetros serão utilizados nessa chamada e em que endereço ele se encontra.</a:t>
            </a:r>
          </a:p>
          <a:p>
            <a:pPr lvl="1" eaLnBrk="1" hangingPunct="1">
              <a:spcBef>
                <a:spcPct val="50000"/>
              </a:spcBef>
              <a:buFontTx/>
              <a:buChar char="–"/>
            </a:pPr>
            <a:r>
              <a:rPr lang="pt-BR" altLang="pt-BR" sz="2000" dirty="0">
                <a:solidFill>
                  <a:schemeClr val="tx1">
                    <a:lumMod val="65000"/>
                    <a:lumOff val="35000"/>
                  </a:schemeClr>
                </a:solidFill>
              </a:rPr>
              <a:t> Endereço IP</a:t>
            </a:r>
          </a:p>
          <a:p>
            <a:pPr lvl="1" eaLnBrk="1" hangingPunct="1">
              <a:spcBef>
                <a:spcPct val="50000"/>
              </a:spcBef>
              <a:buFontTx/>
              <a:buChar char="–"/>
            </a:pPr>
            <a:r>
              <a:rPr lang="pt-BR" altLang="pt-BR" sz="2000" dirty="0">
                <a:solidFill>
                  <a:schemeClr val="tx1">
                    <a:lumMod val="65000"/>
                    <a:lumOff val="35000"/>
                  </a:schemeClr>
                </a:solidFill>
              </a:rPr>
              <a:t> Porta UDP</a:t>
            </a:r>
          </a:p>
          <a:p>
            <a:pPr lvl="1" eaLnBrk="1" hangingPunct="1">
              <a:spcBef>
                <a:spcPct val="50000"/>
              </a:spcBef>
              <a:buFontTx/>
              <a:buChar char="–"/>
            </a:pPr>
            <a:r>
              <a:rPr lang="pt-BR" altLang="pt-BR" sz="2000" dirty="0">
                <a:solidFill>
                  <a:schemeClr val="tx1">
                    <a:lumMod val="65000"/>
                    <a:lumOff val="35000"/>
                  </a:schemeClr>
                </a:solidFill>
              </a:rPr>
              <a:t> Prioridade dos </a:t>
            </a:r>
            <a:r>
              <a:rPr lang="pt-BR" altLang="pt-BR" sz="2000" dirty="0" err="1">
                <a:solidFill>
                  <a:schemeClr val="tx1">
                    <a:lumMod val="65000"/>
                    <a:lumOff val="35000"/>
                  </a:schemeClr>
                </a:solidFill>
              </a:rPr>
              <a:t>Codecs</a:t>
            </a:r>
            <a:endParaRPr lang="pt-BR" altLang="pt-BR" sz="2000" dirty="0">
              <a:solidFill>
                <a:schemeClr val="tx1">
                  <a:lumMod val="65000"/>
                  <a:lumOff val="35000"/>
                </a:schemeClr>
              </a:solidFill>
            </a:endParaRPr>
          </a:p>
          <a:p>
            <a:pPr lvl="1" eaLnBrk="1" hangingPunct="1">
              <a:spcBef>
                <a:spcPct val="50000"/>
              </a:spcBef>
              <a:buFontTx/>
              <a:buChar char="–"/>
            </a:pPr>
            <a:r>
              <a:rPr lang="pt-BR" altLang="pt-BR" sz="2000" dirty="0">
                <a:solidFill>
                  <a:schemeClr val="tx1">
                    <a:lumMod val="65000"/>
                    <a:lumOff val="35000"/>
                  </a:schemeClr>
                </a:solidFill>
              </a:rPr>
              <a:t> Tempo de </a:t>
            </a:r>
            <a:r>
              <a:rPr lang="pt-BR" altLang="pt-BR" sz="2000" dirty="0" err="1">
                <a:solidFill>
                  <a:schemeClr val="tx1">
                    <a:lumMod val="65000"/>
                    <a:lumOff val="35000"/>
                  </a:schemeClr>
                </a:solidFill>
              </a:rPr>
              <a:t>Paquetização</a:t>
            </a:r>
            <a:r>
              <a:rPr lang="pt-BR" altLang="pt-BR" sz="2000" dirty="0">
                <a:solidFill>
                  <a:schemeClr val="tx1">
                    <a:lumMod val="65000"/>
                    <a:lumOff val="35000"/>
                  </a:schemeClr>
                </a:solidFill>
              </a:rPr>
              <a:t> dos </a:t>
            </a:r>
            <a:r>
              <a:rPr lang="pt-BR" altLang="pt-BR" sz="2000" dirty="0" err="1">
                <a:solidFill>
                  <a:schemeClr val="tx1">
                    <a:lumMod val="65000"/>
                    <a:lumOff val="35000"/>
                  </a:schemeClr>
                </a:solidFill>
              </a:rPr>
              <a:t>Codecs</a:t>
            </a:r>
            <a:endParaRPr lang="pt-BR" altLang="pt-BR" sz="2000" dirty="0">
              <a:solidFill>
                <a:schemeClr val="tx1">
                  <a:lumMod val="65000"/>
                  <a:lumOff val="35000"/>
                </a:schemeClr>
              </a:solidFill>
            </a:endParaRPr>
          </a:p>
          <a:p>
            <a:pPr lvl="1" eaLnBrk="1" hangingPunct="1">
              <a:spcBef>
                <a:spcPct val="50000"/>
              </a:spcBef>
              <a:buFontTx/>
              <a:buChar char="–"/>
            </a:pPr>
            <a:r>
              <a:rPr lang="pt-BR" altLang="pt-BR" sz="2000" dirty="0">
                <a:solidFill>
                  <a:schemeClr val="tx1">
                    <a:lumMod val="65000"/>
                    <a:lumOff val="35000"/>
                  </a:schemeClr>
                </a:solidFill>
              </a:rPr>
              <a:t> Porta RTCP</a:t>
            </a:r>
          </a:p>
          <a:p>
            <a:pPr lvl="1" eaLnBrk="1" hangingPunct="1">
              <a:spcBef>
                <a:spcPct val="50000"/>
              </a:spcBef>
              <a:buFontTx/>
              <a:buChar char="–"/>
            </a:pPr>
            <a:endParaRPr lang="pt-BR" altLang="pt-BR" sz="2400" dirty="0"/>
          </a:p>
          <a:p>
            <a:pPr marL="342900" indent="-342900">
              <a:spcBef>
                <a:spcPct val="50000"/>
              </a:spcBef>
              <a:buFont typeface="Arial" panose="020B0604020202020204" pitchFamily="34" charset="0"/>
              <a:buChar char="•"/>
            </a:pPr>
            <a:r>
              <a:rPr lang="pt-BR" altLang="pt-BR" sz="2000" dirty="0">
                <a:solidFill>
                  <a:schemeClr val="tx1">
                    <a:lumMod val="65000"/>
                    <a:lumOff val="35000"/>
                  </a:schemeClr>
                </a:solidFill>
              </a:rPr>
              <a:t>A RFC que especifica o SDP é a 2327.</a:t>
            </a:r>
          </a:p>
        </p:txBody>
      </p:sp>
      <p:sp>
        <p:nvSpPr>
          <p:cNvPr id="6" name="Shape 104"/>
          <p:cNvSpPr txBox="1">
            <a:spLocks/>
          </p:cNvSpPr>
          <p:nvPr/>
        </p:nvSpPr>
        <p:spPr>
          <a:xfrm>
            <a:off x="123614" y="82626"/>
            <a:ext cx="9426786" cy="1320800"/>
          </a:xfrm>
          <a:prstGeom prst="rect">
            <a:avLst/>
          </a:prstGeom>
        </p:spPr>
        <p:txBody>
          <a:bodyPr vert="horz" lIns="121900" tIns="121900" rIns="121900" bIns="121900" rtlCol="0" anchor="t" anchorCtr="0">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 b="1" dirty="0"/>
              <a:t>MENSAGENS SIP – SDP – Session Description Protocol</a:t>
            </a:r>
            <a:br>
              <a:rPr lang="en" b="1" dirty="0"/>
            </a:br>
            <a:endParaRPr lang="en" sz="1867" b="1" dirty="0">
              <a:solidFill>
                <a:schemeClr val="bg1"/>
              </a:solidFill>
            </a:endParaRPr>
          </a:p>
        </p:txBody>
      </p:sp>
      <p:pic>
        <p:nvPicPr>
          <p:cNvPr id="8" name="Picture 2" descr="http://life.com.br/images/life/logolif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2969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l="1254" t="45706" r="10152" b="17493"/>
          <a:stretch>
            <a:fillRect/>
          </a:stretch>
        </p:blipFill>
        <p:spPr bwMode="auto">
          <a:xfrm>
            <a:off x="932269" y="1803085"/>
            <a:ext cx="8341733" cy="423827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8" name="Shape 104"/>
          <p:cNvSpPr txBox="1">
            <a:spLocks/>
          </p:cNvSpPr>
          <p:nvPr/>
        </p:nvSpPr>
        <p:spPr>
          <a:xfrm>
            <a:off x="123614" y="82626"/>
            <a:ext cx="9426786" cy="1320800"/>
          </a:xfrm>
          <a:prstGeom prst="rect">
            <a:avLst/>
          </a:prstGeom>
        </p:spPr>
        <p:txBody>
          <a:bodyPr vert="horz" lIns="121900" tIns="121900" rIns="121900" bIns="121900" rtlCol="0" anchor="t" anchorCtr="0">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 b="1" dirty="0"/>
              <a:t>MENSAGENS SIP – SDP – Session Description Protocol</a:t>
            </a:r>
            <a:br>
              <a:rPr lang="en" b="1" dirty="0"/>
            </a:br>
            <a:endParaRPr lang="en" sz="1867" b="1" dirty="0">
              <a:solidFill>
                <a:schemeClr val="bg1"/>
              </a:solidFill>
            </a:endParaRPr>
          </a:p>
        </p:txBody>
      </p:sp>
      <p:pic>
        <p:nvPicPr>
          <p:cNvPr id="9" name="Picture 2" descr="http://life.com.br/images/life/logolif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2358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6" name="Retângulo 5"/>
          <p:cNvSpPr/>
          <p:nvPr/>
        </p:nvSpPr>
        <p:spPr>
          <a:xfrm>
            <a:off x="368300" y="1224253"/>
            <a:ext cx="8426920" cy="5324535"/>
          </a:xfrm>
          <a:prstGeom prst="rect">
            <a:avLst/>
          </a:prstGeom>
        </p:spPr>
        <p:txBody>
          <a:bodyPr wrap="square">
            <a:spAutoFit/>
          </a:bodyPr>
          <a:lstStyle/>
          <a:p>
            <a:pPr marL="385224" indent="-385224" eaLnBrk="0" hangingPunct="0">
              <a:spcBef>
                <a:spcPts val="800"/>
              </a:spcBef>
              <a:buClr>
                <a:srgbClr val="FF3300"/>
              </a:buClr>
              <a:buFont typeface="Wingdings" pitchFamily="2" charset="2"/>
              <a:buChar char="§"/>
              <a:tabLst>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 pos="12801280" algn="l"/>
              </a:tabLst>
            </a:pPr>
            <a:r>
              <a:rPr lang="pt-BR" sz="2000" b="1" dirty="0">
                <a:solidFill>
                  <a:schemeClr val="tx1">
                    <a:lumMod val="65000"/>
                    <a:lumOff val="35000"/>
                  </a:schemeClr>
                </a:solidFill>
                <a:sym typeface="Monotype Sorts" pitchFamily="2" charset="2"/>
              </a:rPr>
              <a:t>VANTAGENS</a:t>
            </a:r>
          </a:p>
          <a:p>
            <a:pPr marL="994808" lvl="1" indent="-385224" eaLnBrk="0" hangingPunct="0">
              <a:spcBef>
                <a:spcPts val="800"/>
              </a:spcBef>
              <a:buClr>
                <a:srgbClr val="FF3300"/>
              </a:buClr>
              <a:buFont typeface="Courier New" pitchFamily="49" charset="0"/>
              <a:buChar char="o"/>
              <a:tabLst>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 pos="12801280" algn="l"/>
              </a:tabLst>
            </a:pPr>
            <a:r>
              <a:rPr lang="pt-BR" sz="2000" dirty="0">
                <a:solidFill>
                  <a:schemeClr val="tx1">
                    <a:lumMod val="65000"/>
                    <a:lumOff val="35000"/>
                  </a:schemeClr>
                </a:solidFill>
                <a:sym typeface="Monotype Sorts" pitchFamily="2" charset="2"/>
              </a:rPr>
              <a:t>Protocolo aderente a padrões genuinamente  Internet.</a:t>
            </a:r>
          </a:p>
          <a:p>
            <a:pPr marL="994808" lvl="1" indent="-385224" eaLnBrk="0" hangingPunct="0">
              <a:spcBef>
                <a:spcPts val="800"/>
              </a:spcBef>
              <a:buClr>
                <a:srgbClr val="FF3300"/>
              </a:buClr>
              <a:buFont typeface="Courier New" pitchFamily="49" charset="0"/>
              <a:buChar char="o"/>
              <a:tabLst>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 pos="12801280" algn="l"/>
              </a:tabLst>
            </a:pPr>
            <a:r>
              <a:rPr lang="pt-BR" sz="2000" dirty="0">
                <a:solidFill>
                  <a:schemeClr val="tx1">
                    <a:lumMod val="65000"/>
                    <a:lumOff val="35000"/>
                  </a:schemeClr>
                </a:solidFill>
                <a:sym typeface="Monotype Sorts" pitchFamily="2" charset="2"/>
              </a:rPr>
              <a:t>Altamente escalável.</a:t>
            </a:r>
          </a:p>
          <a:p>
            <a:pPr marL="994808" lvl="1" indent="-385224" eaLnBrk="0" hangingPunct="0">
              <a:spcBef>
                <a:spcPts val="800"/>
              </a:spcBef>
              <a:buClr>
                <a:srgbClr val="FF3300"/>
              </a:buClr>
              <a:buFont typeface="Courier New" pitchFamily="49" charset="0"/>
              <a:buChar char="o"/>
              <a:tabLst>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 pos="12801280" algn="l"/>
              </a:tabLst>
            </a:pPr>
            <a:r>
              <a:rPr lang="pt-BR" sz="2000" dirty="0">
                <a:solidFill>
                  <a:schemeClr val="tx1">
                    <a:lumMod val="65000"/>
                    <a:lumOff val="35000"/>
                  </a:schemeClr>
                </a:solidFill>
                <a:sym typeface="Monotype Sorts" pitchFamily="2" charset="2"/>
              </a:rPr>
              <a:t>Flexível e de fácil adaptação a novos desenvolvimentos.</a:t>
            </a:r>
          </a:p>
          <a:p>
            <a:pPr marL="994808" lvl="1" indent="-385224" eaLnBrk="0" hangingPunct="0">
              <a:spcBef>
                <a:spcPts val="800"/>
              </a:spcBef>
              <a:buClr>
                <a:srgbClr val="FF3300"/>
              </a:buClr>
              <a:buFont typeface="Courier New" pitchFamily="49" charset="0"/>
              <a:buChar char="o"/>
              <a:tabLst>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 pos="12801280" algn="l"/>
              </a:tabLst>
            </a:pPr>
            <a:r>
              <a:rPr lang="pt-BR" sz="2000" dirty="0">
                <a:solidFill>
                  <a:schemeClr val="tx1">
                    <a:lumMod val="65000"/>
                    <a:lumOff val="35000"/>
                  </a:schemeClr>
                </a:solidFill>
                <a:sym typeface="Monotype Sorts" pitchFamily="2" charset="2"/>
              </a:rPr>
              <a:t>O protocolo de sinalização mais adotado atualmente por empresas de todos os portes.</a:t>
            </a:r>
          </a:p>
          <a:p>
            <a:pPr marL="609585" lvl="1" eaLnBrk="0" hangingPunct="0">
              <a:spcBef>
                <a:spcPts val="800"/>
              </a:spcBef>
              <a:buClr>
                <a:srgbClr val="FF3300"/>
              </a:buClr>
              <a:tabLst>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 pos="12801280" algn="l"/>
              </a:tabLst>
            </a:pPr>
            <a:endParaRPr lang="pt-BR" sz="2000" dirty="0">
              <a:solidFill>
                <a:schemeClr val="tx1">
                  <a:lumMod val="65000"/>
                  <a:lumOff val="35000"/>
                </a:schemeClr>
              </a:solidFill>
              <a:sym typeface="Monotype Sorts" pitchFamily="2" charset="2"/>
            </a:endParaRPr>
          </a:p>
          <a:p>
            <a:pPr marL="385224" lvl="1" indent="-385224" eaLnBrk="0" hangingPunct="0">
              <a:spcBef>
                <a:spcPts val="800"/>
              </a:spcBef>
              <a:buClr>
                <a:srgbClr val="FF3300"/>
              </a:buClr>
              <a:buFont typeface="Wingdings" pitchFamily="2" charset="2"/>
              <a:buChar char="§"/>
              <a:tabLst>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 pos="12801280" algn="l"/>
              </a:tabLst>
            </a:pPr>
            <a:r>
              <a:rPr lang="pt-BR" sz="2000" b="1" dirty="0">
                <a:solidFill>
                  <a:schemeClr val="tx1">
                    <a:lumMod val="65000"/>
                    <a:lumOff val="35000"/>
                  </a:schemeClr>
                </a:solidFill>
                <a:sym typeface="Monotype Sorts" pitchFamily="2" charset="2"/>
              </a:rPr>
              <a:t>DESVANTAGENS</a:t>
            </a:r>
            <a:endParaRPr lang="en-GB" sz="2000" b="1" dirty="0">
              <a:solidFill>
                <a:schemeClr val="tx1">
                  <a:lumMod val="65000"/>
                  <a:lumOff val="35000"/>
                </a:schemeClr>
              </a:solidFill>
              <a:sym typeface="Monotype Sorts" pitchFamily="2" charset="2"/>
            </a:endParaRPr>
          </a:p>
          <a:p>
            <a:pPr marL="994808" lvl="1" indent="-385224" eaLnBrk="0" hangingPunct="0">
              <a:spcBef>
                <a:spcPts val="800"/>
              </a:spcBef>
              <a:buClr>
                <a:srgbClr val="FF3300"/>
              </a:buClr>
              <a:buFont typeface="Courier New" pitchFamily="49" charset="0"/>
              <a:buChar char="o"/>
              <a:tabLst>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 pos="12801280" algn="l"/>
              </a:tabLst>
            </a:pPr>
            <a:r>
              <a:rPr lang="pt-BR" sz="2000" dirty="0">
                <a:solidFill>
                  <a:schemeClr val="tx1">
                    <a:lumMod val="65000"/>
                    <a:lumOff val="35000"/>
                  </a:schemeClr>
                </a:solidFill>
                <a:sym typeface="Monotype Sorts" pitchFamily="2" charset="2"/>
              </a:rPr>
              <a:t>Protocolo de desenvolvimento recente, com a padronização em desenvolvimento.</a:t>
            </a:r>
          </a:p>
          <a:p>
            <a:pPr marL="994808" lvl="1" indent="-385224" eaLnBrk="0" hangingPunct="0">
              <a:spcBef>
                <a:spcPts val="800"/>
              </a:spcBef>
              <a:buClr>
                <a:srgbClr val="FF3300"/>
              </a:buClr>
              <a:buFont typeface="Courier New" pitchFamily="49" charset="0"/>
              <a:buChar char="o"/>
              <a:tabLst>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 pos="12801280" algn="l"/>
              </a:tabLst>
            </a:pPr>
            <a:r>
              <a:rPr lang="pt-BR" sz="2000" dirty="0">
                <a:solidFill>
                  <a:schemeClr val="tx1">
                    <a:lumMod val="65000"/>
                    <a:lumOff val="35000"/>
                  </a:schemeClr>
                </a:solidFill>
                <a:sym typeface="Monotype Sorts" pitchFamily="2" charset="2"/>
              </a:rPr>
              <a:t>A maioria dos fornecedores utilizam o  protocolo com implementações proprietárias.</a:t>
            </a:r>
          </a:p>
          <a:p>
            <a:pPr marL="994808" lvl="1" indent="-385224" eaLnBrk="0" hangingPunct="0">
              <a:spcBef>
                <a:spcPts val="800"/>
              </a:spcBef>
              <a:buClr>
                <a:srgbClr val="FF3300"/>
              </a:buClr>
              <a:buFont typeface="Courier New" pitchFamily="49" charset="0"/>
              <a:buChar char="o"/>
              <a:tabLst>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 pos="12801280" algn="l"/>
              </a:tabLst>
            </a:pPr>
            <a:r>
              <a:rPr lang="pt-BR" sz="2000" dirty="0">
                <a:solidFill>
                  <a:schemeClr val="tx1">
                    <a:lumMod val="65000"/>
                    <a:lumOff val="35000"/>
                  </a:schemeClr>
                </a:solidFill>
                <a:sym typeface="Monotype Sorts" pitchFamily="2" charset="2"/>
              </a:rPr>
              <a:t>Dificuldades de interoperabilidade entre os diversos fabricantes.</a:t>
            </a:r>
          </a:p>
        </p:txBody>
      </p:sp>
      <p:sp>
        <p:nvSpPr>
          <p:cNvPr id="7" name="Shape 104"/>
          <p:cNvSpPr txBox="1">
            <a:spLocks/>
          </p:cNvSpPr>
          <p:nvPr/>
        </p:nvSpPr>
        <p:spPr>
          <a:xfrm>
            <a:off x="123614" y="82626"/>
            <a:ext cx="10391986" cy="1320800"/>
          </a:xfrm>
          <a:prstGeom prst="rect">
            <a:avLst/>
          </a:prstGeom>
        </p:spPr>
        <p:txBody>
          <a:bodyPr vert="horz" lIns="121900" tIns="121900" rIns="121900" bIns="121900" rtlCol="0" anchor="t" anchorCtr="0">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 b="1" dirty="0"/>
              <a:t>PROTOCOLO SIP – Vantagens x Desvantagens</a:t>
            </a:r>
            <a:br>
              <a:rPr lang="en" b="1" dirty="0"/>
            </a:br>
            <a:endParaRPr lang="en" sz="1867" b="1" dirty="0">
              <a:solidFill>
                <a:schemeClr val="bg1"/>
              </a:solidFill>
            </a:endParaRPr>
          </a:p>
        </p:txBody>
      </p:sp>
      <p:pic>
        <p:nvPicPr>
          <p:cNvPr id="8" name="Picture 2" descr="http://life.com.br/images/life/logolif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74548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5" name="Espaço Reservado para Texto 2"/>
          <p:cNvSpPr>
            <a:spLocks noGrp="1"/>
          </p:cNvSpPr>
          <p:nvPr>
            <p:ph idx="1"/>
          </p:nvPr>
        </p:nvSpPr>
        <p:spPr>
          <a:xfrm>
            <a:off x="0" y="1151502"/>
            <a:ext cx="10033000" cy="5541398"/>
          </a:xfrm>
        </p:spPr>
        <p:txBody>
          <a:bodyPr>
            <a:normAutofit/>
          </a:bodyPr>
          <a:lstStyle/>
          <a:p>
            <a:pPr indent="0" eaLnBrk="0" hangingPunct="0">
              <a:lnSpc>
                <a:spcPct val="120000"/>
              </a:lnSpc>
              <a:spcBef>
                <a:spcPts val="0"/>
              </a:spcBef>
              <a:buClr>
                <a:srgbClr val="FF3300"/>
              </a:buClr>
            </a:pPr>
            <a:r>
              <a:rPr lang="pt-BR" sz="2400" i="0" dirty="0">
                <a:solidFill>
                  <a:schemeClr val="tx1">
                    <a:lumMod val="65000"/>
                    <a:lumOff val="35000"/>
                  </a:schemeClr>
                </a:solidFill>
                <a:sym typeface="Monotype Sorts" pitchFamily="2" charset="2"/>
              </a:rPr>
              <a:t>	Padronizado pelo IETF – RFC 1889 (atual RFC-3350),  o Real-time </a:t>
            </a:r>
            <a:r>
              <a:rPr lang="pt-BR" sz="2400" i="0" dirty="0" err="1">
                <a:solidFill>
                  <a:schemeClr val="tx1">
                    <a:lumMod val="65000"/>
                    <a:lumOff val="35000"/>
                  </a:schemeClr>
                </a:solidFill>
                <a:sym typeface="Monotype Sorts" pitchFamily="2" charset="2"/>
              </a:rPr>
              <a:t>Transport</a:t>
            </a:r>
            <a:r>
              <a:rPr lang="pt-BR" sz="2400" i="0" dirty="0">
                <a:solidFill>
                  <a:schemeClr val="tx1">
                    <a:lumMod val="65000"/>
                    <a:lumOff val="35000"/>
                  </a:schemeClr>
                </a:solidFill>
                <a:sym typeface="Monotype Sorts" pitchFamily="2" charset="2"/>
              </a:rPr>
              <a:t> </a:t>
            </a:r>
            <a:r>
              <a:rPr lang="pt-BR" sz="2400" i="0" dirty="0" err="1">
                <a:solidFill>
                  <a:schemeClr val="tx1">
                    <a:lumMod val="65000"/>
                    <a:lumOff val="35000"/>
                  </a:schemeClr>
                </a:solidFill>
                <a:sym typeface="Monotype Sorts" pitchFamily="2" charset="2"/>
              </a:rPr>
              <a:t>Protocol</a:t>
            </a:r>
            <a:r>
              <a:rPr lang="pt-BR" sz="2400" i="0" dirty="0">
                <a:solidFill>
                  <a:schemeClr val="tx1">
                    <a:lumMod val="65000"/>
                    <a:lumOff val="35000"/>
                  </a:schemeClr>
                </a:solidFill>
                <a:sym typeface="Monotype Sorts" pitchFamily="2" charset="2"/>
              </a:rPr>
              <a:t>  (RTP), foi projetado para permitir que os receptores compensem o </a:t>
            </a:r>
            <a:r>
              <a:rPr lang="pt-BR" sz="2400" i="0" dirty="0" err="1">
                <a:solidFill>
                  <a:schemeClr val="tx1">
                    <a:lumMod val="65000"/>
                    <a:lumOff val="35000"/>
                  </a:schemeClr>
                </a:solidFill>
                <a:sym typeface="Monotype Sorts" pitchFamily="2" charset="2"/>
              </a:rPr>
              <a:t>jitter</a:t>
            </a:r>
            <a:r>
              <a:rPr lang="pt-BR" sz="2400" i="0" dirty="0">
                <a:solidFill>
                  <a:schemeClr val="tx1">
                    <a:lumMod val="65000"/>
                    <a:lumOff val="35000"/>
                  </a:schemeClr>
                </a:solidFill>
                <a:sym typeface="Monotype Sorts" pitchFamily="2" charset="2"/>
              </a:rPr>
              <a:t> e a perda de pacotes introduzidos pelas redes IP e utilizado em conexões com perfil de áudio ou vídeo (AVP).</a:t>
            </a:r>
          </a:p>
          <a:p>
            <a:pPr indent="0" eaLnBrk="0" hangingPunct="0">
              <a:lnSpc>
                <a:spcPct val="120000"/>
              </a:lnSpc>
              <a:spcBef>
                <a:spcPts val="0"/>
              </a:spcBef>
              <a:buClr>
                <a:srgbClr val="FF3300"/>
              </a:buClr>
              <a:buNone/>
            </a:pPr>
            <a:endParaRPr lang="pt-BR" sz="2400" dirty="0">
              <a:solidFill>
                <a:schemeClr val="tx1">
                  <a:lumMod val="65000"/>
                  <a:lumOff val="35000"/>
                </a:schemeClr>
              </a:solidFill>
              <a:sym typeface="Monotype Sorts" pitchFamily="2" charset="2"/>
            </a:endParaRPr>
          </a:p>
          <a:p>
            <a:pPr indent="0" eaLnBrk="0" hangingPunct="0">
              <a:lnSpc>
                <a:spcPct val="120000"/>
              </a:lnSpc>
              <a:spcBef>
                <a:spcPts val="0"/>
              </a:spcBef>
              <a:buClr>
                <a:srgbClr val="FF3300"/>
              </a:buClr>
            </a:pPr>
            <a:r>
              <a:rPr lang="pt-BR" sz="2400" dirty="0">
                <a:solidFill>
                  <a:schemeClr val="tx1">
                    <a:lumMod val="65000"/>
                    <a:lumOff val="35000"/>
                  </a:schemeClr>
                </a:solidFill>
                <a:sym typeface="Monotype Sorts" pitchFamily="2" charset="2"/>
              </a:rPr>
              <a:t>Inclui as seguintes informações:</a:t>
            </a:r>
          </a:p>
          <a:p>
            <a:pPr marL="994808" lvl="1" indent="0" eaLnBrk="0" hangingPunct="0">
              <a:lnSpc>
                <a:spcPct val="120000"/>
              </a:lnSpc>
              <a:spcBef>
                <a:spcPts val="0"/>
              </a:spcBef>
              <a:buClr>
                <a:srgbClr val="FF3300"/>
              </a:buClr>
              <a:buFont typeface="Courier New" pitchFamily="49" charset="0"/>
              <a:buChar char="o"/>
            </a:pPr>
            <a:r>
              <a:rPr lang="pt-BR" sz="2400" dirty="0">
                <a:solidFill>
                  <a:schemeClr val="tx1">
                    <a:lumMod val="65000"/>
                    <a:lumOff val="35000"/>
                  </a:schemeClr>
                </a:solidFill>
                <a:sym typeface="Monotype Sorts" pitchFamily="2" charset="2"/>
              </a:rPr>
              <a:t>Tipo de dado transportado.</a:t>
            </a:r>
          </a:p>
          <a:p>
            <a:pPr marL="994808" lvl="1" indent="0" eaLnBrk="0" hangingPunct="0">
              <a:lnSpc>
                <a:spcPct val="120000"/>
              </a:lnSpc>
              <a:spcBef>
                <a:spcPts val="0"/>
              </a:spcBef>
              <a:buClr>
                <a:srgbClr val="FF3300"/>
              </a:buClr>
              <a:buFont typeface="Courier New" pitchFamily="49" charset="0"/>
              <a:buChar char="o"/>
            </a:pPr>
            <a:r>
              <a:rPr lang="pt-BR" sz="2400" dirty="0" err="1">
                <a:solidFill>
                  <a:schemeClr val="tx1">
                    <a:lumMod val="65000"/>
                    <a:lumOff val="35000"/>
                  </a:schemeClr>
                </a:solidFill>
                <a:sym typeface="Monotype Sorts" pitchFamily="2" charset="2"/>
              </a:rPr>
              <a:t>Timestamps</a:t>
            </a:r>
            <a:r>
              <a:rPr lang="pt-BR" sz="2400" dirty="0">
                <a:solidFill>
                  <a:schemeClr val="tx1">
                    <a:lumMod val="65000"/>
                    <a:lumOff val="35000"/>
                  </a:schemeClr>
                </a:solidFill>
                <a:sym typeface="Monotype Sorts" pitchFamily="2" charset="2"/>
              </a:rPr>
              <a:t>.</a:t>
            </a:r>
          </a:p>
          <a:p>
            <a:pPr marL="994808" lvl="1" indent="0" eaLnBrk="0" hangingPunct="0">
              <a:lnSpc>
                <a:spcPct val="120000"/>
              </a:lnSpc>
              <a:spcBef>
                <a:spcPts val="0"/>
              </a:spcBef>
              <a:buClr>
                <a:srgbClr val="FF3300"/>
              </a:buClr>
              <a:buFont typeface="Courier New" pitchFamily="49" charset="0"/>
              <a:buChar char="o"/>
            </a:pPr>
            <a:r>
              <a:rPr lang="pt-BR" sz="2400" dirty="0">
                <a:solidFill>
                  <a:schemeClr val="tx1">
                    <a:lumMod val="65000"/>
                    <a:lumOff val="35000"/>
                  </a:schemeClr>
                </a:solidFill>
                <a:sym typeface="Monotype Sorts" pitchFamily="2" charset="2"/>
              </a:rPr>
              <a:t>Número de sequência.</a:t>
            </a:r>
          </a:p>
          <a:p>
            <a:pPr marL="994808" lvl="1" indent="0" eaLnBrk="0" hangingPunct="0">
              <a:lnSpc>
                <a:spcPct val="120000"/>
              </a:lnSpc>
              <a:spcBef>
                <a:spcPts val="0"/>
              </a:spcBef>
              <a:buClr>
                <a:srgbClr val="FF3300"/>
              </a:buClr>
              <a:buFont typeface="Courier New" pitchFamily="49" charset="0"/>
              <a:buChar char="o"/>
            </a:pPr>
            <a:r>
              <a:rPr lang="pt-BR" sz="2400" dirty="0">
                <a:solidFill>
                  <a:schemeClr val="tx1">
                    <a:lumMod val="65000"/>
                    <a:lumOff val="35000"/>
                  </a:schemeClr>
                </a:solidFill>
                <a:sym typeface="Monotype Sorts" pitchFamily="2" charset="2"/>
              </a:rPr>
              <a:t>A Recomendação: </a:t>
            </a:r>
            <a:r>
              <a:rPr lang="pt-BR" sz="2400" dirty="0" err="1">
                <a:solidFill>
                  <a:schemeClr val="tx1">
                    <a:lumMod val="65000"/>
                    <a:lumOff val="35000"/>
                  </a:schemeClr>
                </a:solidFill>
                <a:sym typeface="Monotype Sorts" pitchFamily="2" charset="2"/>
              </a:rPr>
              <a:t>Secure</a:t>
            </a:r>
            <a:r>
              <a:rPr lang="pt-BR" sz="2400" dirty="0">
                <a:solidFill>
                  <a:schemeClr val="tx1">
                    <a:lumMod val="65000"/>
                    <a:lumOff val="35000"/>
                  </a:schemeClr>
                </a:solidFill>
                <a:sym typeface="Monotype Sorts" pitchFamily="2" charset="2"/>
              </a:rPr>
              <a:t> RTP, RFC 3711, permite uso de criptografia e autenticação das mensagens RTP e RTCP.</a:t>
            </a:r>
          </a:p>
          <a:p>
            <a:pPr algn="just" eaLnBrk="0" hangingPunct="0">
              <a:buClr>
                <a:srgbClr val="FF3300"/>
              </a:buClr>
              <a:buNone/>
            </a:pPr>
            <a:endParaRPr lang="pt-BR" sz="2400" i="0" dirty="0">
              <a:solidFill>
                <a:schemeClr val="tx1"/>
              </a:solidFill>
              <a:latin typeface="Calibri" pitchFamily="34" charset="0"/>
              <a:sym typeface="Monotype Sorts" pitchFamily="2" charset="2"/>
            </a:endParaRPr>
          </a:p>
        </p:txBody>
      </p:sp>
      <p:sp>
        <p:nvSpPr>
          <p:cNvPr id="6" name="Shape 104"/>
          <p:cNvSpPr txBox="1">
            <a:spLocks/>
          </p:cNvSpPr>
          <p:nvPr/>
        </p:nvSpPr>
        <p:spPr>
          <a:xfrm>
            <a:off x="123614" y="82626"/>
            <a:ext cx="9426786" cy="1320800"/>
          </a:xfrm>
          <a:prstGeom prst="rect">
            <a:avLst/>
          </a:prstGeom>
        </p:spPr>
        <p:txBody>
          <a:bodyPr vert="horz" lIns="121900" tIns="121900" rIns="121900" bIns="121900" rtlCol="0" anchor="t" anchorCtr="0">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 b="1" dirty="0"/>
              <a:t>PROTOCOLO RTP – Real Time Protocol</a:t>
            </a:r>
            <a:br>
              <a:rPr lang="en" b="1" dirty="0"/>
            </a:br>
            <a:endParaRPr lang="en" sz="1867" b="1" dirty="0">
              <a:solidFill>
                <a:schemeClr val="bg1"/>
              </a:solidFill>
            </a:endParaRPr>
          </a:p>
        </p:txBody>
      </p:sp>
      <p:pic>
        <p:nvPicPr>
          <p:cNvPr id="8" name="Picture 2" descr="http://life.com.br/images/life/logolif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293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85234" y="228600"/>
            <a:ext cx="8596668" cy="1320800"/>
          </a:xfrm>
        </p:spPr>
        <p:txBody>
          <a:bodyPr/>
          <a:lstStyle/>
          <a:p>
            <a:r>
              <a:rPr lang="pt-BR" dirty="0"/>
              <a:t>INTRODUÇÃO A TELEFONIA FIXA</a:t>
            </a:r>
          </a:p>
        </p:txBody>
      </p:sp>
      <p:sp>
        <p:nvSpPr>
          <p:cNvPr id="3" name="Espaço Reservado para Conteúdo 2"/>
          <p:cNvSpPr>
            <a:spLocks noGrp="1"/>
          </p:cNvSpPr>
          <p:nvPr>
            <p:ph idx="1"/>
          </p:nvPr>
        </p:nvSpPr>
        <p:spPr>
          <a:xfrm>
            <a:off x="385234" y="1335278"/>
            <a:ext cx="9508066" cy="5219699"/>
          </a:xfrm>
        </p:spPr>
        <p:txBody>
          <a:bodyPr>
            <a:noAutofit/>
          </a:bodyPr>
          <a:lstStyle/>
          <a:p>
            <a:r>
              <a:rPr lang="pt-BR" sz="2000" dirty="0"/>
              <a:t>1865 – Fundada a União Internacional de Telecomunicações;</a:t>
            </a:r>
          </a:p>
          <a:p>
            <a:r>
              <a:rPr lang="pt-BR" sz="2000" dirty="0"/>
              <a:t>1876 – Graham Bell inventa o telefone, e passa a divulga-lo expondo-o na Exposição Internacional do Centenário da Independência dos Estados Unidos. Na ocasião conhece </a:t>
            </a:r>
            <a:r>
              <a:rPr lang="pt-BR" sz="2000" dirty="0" err="1"/>
              <a:t>D.Pedro</a:t>
            </a:r>
            <a:r>
              <a:rPr lang="pt-BR" sz="2000" dirty="0"/>
              <a:t> II;</a:t>
            </a:r>
          </a:p>
          <a:p>
            <a:r>
              <a:rPr lang="pt-BR" sz="2000" dirty="0"/>
              <a:t>1881- Autorizada a CTB para explorar a telefonia no Brasil com fins comerciais;</a:t>
            </a:r>
          </a:p>
          <a:p>
            <a:r>
              <a:rPr lang="pt-BR" sz="2000" dirty="0"/>
              <a:t>1967 – Criado Ministério das Comunicações;</a:t>
            </a:r>
          </a:p>
          <a:p>
            <a:r>
              <a:rPr lang="pt-BR" sz="2000" dirty="0"/>
              <a:t>1998 – Aprovada a Lei Geral de Telecomunicações, aprovado o Regulamento do Serviço Telefônico Fixo Comutado e criada a ANATEL;</a:t>
            </a:r>
          </a:p>
          <a:p>
            <a:r>
              <a:rPr lang="pt-BR" sz="2000" dirty="0"/>
              <a:t>2006 – Implantação do STFC;</a:t>
            </a:r>
          </a:p>
          <a:p>
            <a:r>
              <a:rPr lang="pt-BR" sz="2000" dirty="0"/>
              <a:t>2008 – Implantação da Portabilidade Numérica;</a:t>
            </a:r>
          </a:p>
        </p:txBody>
      </p:sp>
      <p:pic>
        <p:nvPicPr>
          <p:cNvPr id="5" name="Picture 2" descr="http://life.com.br/images/life/logolif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
        <p:nvSpPr>
          <p:cNvPr id="8" name="Seta para cima 7"/>
          <p:cNvSpPr/>
          <p:nvPr/>
        </p:nvSpPr>
        <p:spPr>
          <a:xfrm>
            <a:off x="9550400" y="228600"/>
            <a:ext cx="1943100" cy="1676400"/>
          </a:xfrm>
          <a:prstGeom prst="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7460741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3" name="Espaço Reservado para Texto 2"/>
          <p:cNvSpPr>
            <a:spLocks noGrp="1"/>
          </p:cNvSpPr>
          <p:nvPr>
            <p:ph idx="1"/>
          </p:nvPr>
        </p:nvSpPr>
        <p:spPr>
          <a:xfrm>
            <a:off x="538673" y="1982789"/>
            <a:ext cx="8596668" cy="3880773"/>
          </a:xfrm>
        </p:spPr>
        <p:txBody>
          <a:bodyPr>
            <a:normAutofit/>
          </a:bodyPr>
          <a:lstStyle/>
          <a:p>
            <a:pPr algn="ctr">
              <a:buNone/>
            </a:pPr>
            <a:r>
              <a:rPr lang="pt-BR" sz="3200" i="0" dirty="0">
                <a:solidFill>
                  <a:schemeClr val="tx1"/>
                </a:solidFill>
              </a:rPr>
              <a:t>	</a:t>
            </a:r>
            <a:r>
              <a:rPr lang="pt-BR" sz="3200" i="0" dirty="0">
                <a:solidFill>
                  <a:schemeClr val="tx1">
                    <a:lumMod val="65000"/>
                    <a:lumOff val="35000"/>
                  </a:schemeClr>
                </a:solidFill>
              </a:rPr>
              <a:t>O objetivo do CODEC é transformar os sinais analógicos em dados. </a:t>
            </a:r>
          </a:p>
          <a:p>
            <a:pPr algn="ctr">
              <a:buNone/>
            </a:pPr>
            <a:endParaRPr lang="pt-BR" sz="3200" i="0" dirty="0">
              <a:solidFill>
                <a:schemeClr val="tx1">
                  <a:lumMod val="65000"/>
                  <a:lumOff val="35000"/>
                </a:schemeClr>
              </a:solidFill>
            </a:endParaRPr>
          </a:p>
          <a:p>
            <a:pPr algn="ctr">
              <a:buNone/>
            </a:pPr>
            <a:r>
              <a:rPr lang="pt-BR" sz="3200" i="0" dirty="0">
                <a:solidFill>
                  <a:schemeClr val="tx1">
                    <a:lumMod val="65000"/>
                    <a:lumOff val="35000"/>
                  </a:schemeClr>
                </a:solidFill>
              </a:rPr>
              <a:t>	Uma forma simples: </a:t>
            </a:r>
            <a:r>
              <a:rPr lang="en" sz="3200" b="1" i="0" dirty="0">
                <a:solidFill>
                  <a:srgbClr val="FF0000"/>
                </a:solidFill>
              </a:rPr>
              <a:t>CO</a:t>
            </a:r>
            <a:r>
              <a:rPr lang="en" sz="3200" b="1" i="0" dirty="0">
                <a:solidFill>
                  <a:schemeClr val="tx1">
                    <a:lumMod val="65000"/>
                    <a:lumOff val="35000"/>
                  </a:schemeClr>
                </a:solidFill>
              </a:rPr>
              <a:t>der/</a:t>
            </a:r>
            <a:r>
              <a:rPr lang="en" sz="3200" b="1" i="0" dirty="0">
                <a:solidFill>
                  <a:srgbClr val="FF0000"/>
                </a:solidFill>
              </a:rPr>
              <a:t>DEC</a:t>
            </a:r>
            <a:r>
              <a:rPr lang="en" sz="3200" b="1" i="0" dirty="0">
                <a:solidFill>
                  <a:schemeClr val="tx1">
                    <a:lumMod val="65000"/>
                    <a:lumOff val="35000"/>
                  </a:schemeClr>
                </a:solidFill>
              </a:rPr>
              <a:t>oder.</a:t>
            </a:r>
            <a:endParaRPr lang="pt-BR" sz="3200" i="0" dirty="0">
              <a:solidFill>
                <a:schemeClr val="tx1">
                  <a:lumMod val="65000"/>
                  <a:lumOff val="35000"/>
                </a:schemeClr>
              </a:solidFill>
            </a:endParaRPr>
          </a:p>
        </p:txBody>
      </p:sp>
      <p:sp>
        <p:nvSpPr>
          <p:cNvPr id="7" name="Shape 104"/>
          <p:cNvSpPr txBox="1">
            <a:spLocks/>
          </p:cNvSpPr>
          <p:nvPr/>
        </p:nvSpPr>
        <p:spPr>
          <a:xfrm>
            <a:off x="123614" y="82626"/>
            <a:ext cx="9426786" cy="1320800"/>
          </a:xfrm>
          <a:prstGeom prst="rect">
            <a:avLst/>
          </a:prstGeom>
        </p:spPr>
        <p:txBody>
          <a:bodyPr vert="horz" lIns="121900" tIns="121900" rIns="121900" bIns="121900" rtlCol="0" anchor="t" anchorCtr="0">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 b="1" dirty="0"/>
              <a:t>CODEC</a:t>
            </a:r>
            <a:br>
              <a:rPr lang="en" b="1" dirty="0"/>
            </a:br>
            <a:endParaRPr lang="en" sz="1867" b="1" dirty="0">
              <a:solidFill>
                <a:schemeClr val="bg1"/>
              </a:solidFill>
            </a:endParaRPr>
          </a:p>
        </p:txBody>
      </p:sp>
      <p:pic>
        <p:nvPicPr>
          <p:cNvPr id="8" name="Picture 2" descr="http://life.com.br/images/life/logolif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67060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5" name="Retângulo 4"/>
          <p:cNvSpPr/>
          <p:nvPr/>
        </p:nvSpPr>
        <p:spPr>
          <a:xfrm>
            <a:off x="123614" y="1041400"/>
            <a:ext cx="9426786" cy="5324535"/>
          </a:xfrm>
          <a:prstGeom prst="rect">
            <a:avLst/>
          </a:prstGeom>
        </p:spPr>
        <p:txBody>
          <a:bodyPr wrap="square">
            <a:spAutoFit/>
          </a:bodyPr>
          <a:lstStyle/>
          <a:p>
            <a:pPr marL="385224" lvl="1" indent="-385224" algn="just" eaLnBrk="0" hangingPunct="0">
              <a:spcBef>
                <a:spcPts val="800"/>
              </a:spcBef>
              <a:buClr>
                <a:srgbClr val="FF3300"/>
              </a:buClr>
              <a:buFont typeface="Wingdings" pitchFamily="2" charset="2"/>
              <a:buChar char="§"/>
              <a:tabLst>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 pos="12801280" algn="l"/>
              </a:tabLst>
            </a:pPr>
            <a:r>
              <a:rPr lang="pt-BR" sz="2000" dirty="0">
                <a:solidFill>
                  <a:schemeClr val="tx1">
                    <a:lumMod val="65000"/>
                    <a:lumOff val="35000"/>
                  </a:schemeClr>
                </a:solidFill>
                <a:sym typeface="Monotype Sorts" pitchFamily="2" charset="2"/>
              </a:rPr>
              <a:t>A voz é uma informação do tipo analógica e para ser manipulada por redes de dados (pacotes) deve ser transformada em sinal digital. Os dispositivos que realizam essa transformação  são os </a:t>
            </a:r>
            <a:r>
              <a:rPr lang="pt-BR" sz="2000" dirty="0" err="1">
                <a:solidFill>
                  <a:schemeClr val="tx1">
                    <a:lumMod val="65000"/>
                    <a:lumOff val="35000"/>
                  </a:schemeClr>
                </a:solidFill>
                <a:sym typeface="Monotype Sorts" pitchFamily="2" charset="2"/>
              </a:rPr>
              <a:t>CODECs</a:t>
            </a:r>
            <a:r>
              <a:rPr lang="pt-BR" sz="2000" dirty="0">
                <a:solidFill>
                  <a:schemeClr val="tx1">
                    <a:lumMod val="65000"/>
                    <a:lumOff val="35000"/>
                  </a:schemeClr>
                </a:solidFill>
                <a:sym typeface="Monotype Sorts" pitchFamily="2" charset="2"/>
              </a:rPr>
              <a:t>.</a:t>
            </a:r>
          </a:p>
          <a:p>
            <a:pPr lvl="1" algn="just" eaLnBrk="0" hangingPunct="0">
              <a:spcBef>
                <a:spcPts val="800"/>
              </a:spcBef>
              <a:buClr>
                <a:srgbClr val="FF3300"/>
              </a:buClr>
              <a:tabLst>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 pos="12801280" algn="l"/>
              </a:tabLst>
            </a:pPr>
            <a:endParaRPr lang="pt-BR" sz="2000" dirty="0">
              <a:solidFill>
                <a:schemeClr val="tx1">
                  <a:lumMod val="65000"/>
                  <a:lumOff val="35000"/>
                </a:schemeClr>
              </a:solidFill>
              <a:sym typeface="Monotype Sorts" pitchFamily="2" charset="2"/>
            </a:endParaRPr>
          </a:p>
          <a:p>
            <a:pPr marL="385224" lvl="1" indent="-385224" algn="just" eaLnBrk="0" hangingPunct="0">
              <a:spcBef>
                <a:spcPts val="800"/>
              </a:spcBef>
              <a:buClr>
                <a:srgbClr val="FF3300"/>
              </a:buClr>
              <a:buFont typeface="Wingdings" pitchFamily="2" charset="2"/>
              <a:buChar char="§"/>
              <a:tabLst>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 pos="12801280" algn="l"/>
              </a:tabLst>
            </a:pPr>
            <a:r>
              <a:rPr lang="pt-BR" sz="2000" dirty="0">
                <a:solidFill>
                  <a:schemeClr val="tx1">
                    <a:lumMod val="65000"/>
                    <a:lumOff val="35000"/>
                  </a:schemeClr>
                </a:solidFill>
                <a:sym typeface="Monotype Sorts" pitchFamily="2" charset="2"/>
              </a:rPr>
              <a:t>Uma das principais técnicas utilizadas pelos </a:t>
            </a:r>
            <a:r>
              <a:rPr lang="pt-BR" sz="2000" dirty="0" err="1">
                <a:solidFill>
                  <a:schemeClr val="tx1">
                    <a:lumMod val="65000"/>
                    <a:lumOff val="35000"/>
                  </a:schemeClr>
                </a:solidFill>
                <a:sym typeface="Monotype Sorts" pitchFamily="2" charset="2"/>
              </a:rPr>
              <a:t>codecs</a:t>
            </a:r>
            <a:r>
              <a:rPr lang="pt-BR" sz="2000" dirty="0">
                <a:solidFill>
                  <a:schemeClr val="tx1">
                    <a:lumMod val="65000"/>
                    <a:lumOff val="35000"/>
                  </a:schemeClr>
                </a:solidFill>
                <a:sym typeface="Monotype Sorts" pitchFamily="2" charset="2"/>
              </a:rPr>
              <a:t> é a modulação por técnica de pulsos (PCM), G.711, do ITU, com o sinal codificado a 8 bits e uma velocidade de 64Kbit/s.</a:t>
            </a:r>
          </a:p>
          <a:p>
            <a:pPr lvl="1" algn="just" eaLnBrk="0" hangingPunct="0">
              <a:spcBef>
                <a:spcPts val="800"/>
              </a:spcBef>
              <a:buClr>
                <a:srgbClr val="FF3300"/>
              </a:buClr>
              <a:tabLst>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 pos="12801280" algn="l"/>
              </a:tabLst>
            </a:pPr>
            <a:endParaRPr lang="pt-BR" sz="2000" dirty="0">
              <a:solidFill>
                <a:schemeClr val="tx1">
                  <a:lumMod val="65000"/>
                  <a:lumOff val="35000"/>
                </a:schemeClr>
              </a:solidFill>
              <a:sym typeface="Monotype Sorts" pitchFamily="2" charset="2"/>
            </a:endParaRPr>
          </a:p>
          <a:p>
            <a:pPr marL="385224" lvl="1" indent="-385224" algn="just" eaLnBrk="0" hangingPunct="0">
              <a:spcBef>
                <a:spcPts val="800"/>
              </a:spcBef>
              <a:buClr>
                <a:srgbClr val="FF3300"/>
              </a:buClr>
              <a:buFont typeface="Wingdings" pitchFamily="2" charset="2"/>
              <a:buChar char="§"/>
              <a:tabLst>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 pos="12801280" algn="l"/>
              </a:tabLst>
            </a:pPr>
            <a:r>
              <a:rPr lang="pt-BR" sz="2000" dirty="0">
                <a:solidFill>
                  <a:schemeClr val="tx1">
                    <a:lumMod val="65000"/>
                    <a:lumOff val="35000"/>
                  </a:schemeClr>
                </a:solidFill>
                <a:sym typeface="Monotype Sorts" pitchFamily="2" charset="2"/>
              </a:rPr>
              <a:t> Após a digitalização, o sinal digital é enviado para dispositivos de compressão denominados DSP (Digital </a:t>
            </a:r>
            <a:r>
              <a:rPr lang="pt-BR" sz="2000" dirty="0" err="1">
                <a:solidFill>
                  <a:schemeClr val="tx1">
                    <a:lumMod val="65000"/>
                    <a:lumOff val="35000"/>
                  </a:schemeClr>
                </a:solidFill>
                <a:sym typeface="Monotype Sorts" pitchFamily="2" charset="2"/>
              </a:rPr>
              <a:t>Signal</a:t>
            </a:r>
            <a:r>
              <a:rPr lang="pt-BR" sz="2000" dirty="0">
                <a:solidFill>
                  <a:schemeClr val="tx1">
                    <a:lumMod val="65000"/>
                    <a:lumOff val="35000"/>
                  </a:schemeClr>
                </a:solidFill>
                <a:sym typeface="Monotype Sorts" pitchFamily="2" charset="2"/>
              </a:rPr>
              <a:t> </a:t>
            </a:r>
            <a:r>
              <a:rPr lang="pt-BR" sz="2000" dirty="0" err="1">
                <a:solidFill>
                  <a:schemeClr val="tx1">
                    <a:lumMod val="65000"/>
                    <a:lumOff val="35000"/>
                  </a:schemeClr>
                </a:solidFill>
                <a:sym typeface="Monotype Sorts" pitchFamily="2" charset="2"/>
              </a:rPr>
              <a:t>Processor</a:t>
            </a:r>
            <a:r>
              <a:rPr lang="pt-BR" sz="2000" dirty="0">
                <a:solidFill>
                  <a:schemeClr val="tx1">
                    <a:lumMod val="65000"/>
                    <a:lumOff val="35000"/>
                  </a:schemeClr>
                </a:solidFill>
                <a:sym typeface="Monotype Sorts" pitchFamily="2" charset="2"/>
              </a:rPr>
              <a:t>), que são processadores de extrema capacidade, MIPS (milhões de instruções por segundo). Existem dois padrões de compressão:</a:t>
            </a:r>
          </a:p>
          <a:p>
            <a:pPr marL="994808" lvl="2" indent="-385224" algn="just" eaLnBrk="0" hangingPunct="0">
              <a:spcBef>
                <a:spcPts val="800"/>
              </a:spcBef>
              <a:buClr>
                <a:srgbClr val="FF3300"/>
              </a:buClr>
              <a:buFont typeface="Courier New" pitchFamily="49" charset="0"/>
              <a:buChar char="o"/>
              <a:tabLst>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 pos="12801280" algn="l"/>
              </a:tabLst>
            </a:pPr>
            <a:r>
              <a:rPr lang="pt-BR" sz="2000" dirty="0">
                <a:solidFill>
                  <a:schemeClr val="tx1">
                    <a:lumMod val="65000"/>
                    <a:lumOff val="35000"/>
                  </a:schemeClr>
                </a:solidFill>
                <a:sym typeface="Monotype Sorts" pitchFamily="2" charset="2"/>
              </a:rPr>
              <a:t>Não Paramétricos, baseados na forma de onda (Ex: PCM).</a:t>
            </a:r>
          </a:p>
          <a:p>
            <a:pPr marL="994808" lvl="2" indent="-385224" algn="just" eaLnBrk="0" hangingPunct="0">
              <a:spcBef>
                <a:spcPts val="800"/>
              </a:spcBef>
              <a:buClr>
                <a:srgbClr val="FF3300"/>
              </a:buClr>
              <a:buFont typeface="Courier New" pitchFamily="49" charset="0"/>
              <a:buChar char="o"/>
              <a:tabLst>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 pos="12801280" algn="l"/>
              </a:tabLst>
            </a:pPr>
            <a:r>
              <a:rPr lang="pt-BR" sz="2000" dirty="0">
                <a:solidFill>
                  <a:schemeClr val="tx1">
                    <a:lumMod val="65000"/>
                    <a:lumOff val="35000"/>
                  </a:schemeClr>
                </a:solidFill>
                <a:sym typeface="Monotype Sorts" pitchFamily="2" charset="2"/>
              </a:rPr>
              <a:t>Paramétricos, baseados em modelos que representam a origem da fala humana (</a:t>
            </a:r>
            <a:r>
              <a:rPr lang="pt-BR" sz="2000" dirty="0" err="1">
                <a:solidFill>
                  <a:schemeClr val="tx1">
                    <a:lumMod val="65000"/>
                    <a:lumOff val="35000"/>
                  </a:schemeClr>
                </a:solidFill>
                <a:sym typeface="Monotype Sorts" pitchFamily="2" charset="2"/>
              </a:rPr>
              <a:t>Ex.ACELP</a:t>
            </a:r>
            <a:r>
              <a:rPr lang="pt-BR" sz="2000" dirty="0">
                <a:solidFill>
                  <a:schemeClr val="tx1">
                    <a:lumMod val="65000"/>
                    <a:lumOff val="35000"/>
                  </a:schemeClr>
                </a:solidFill>
                <a:sym typeface="Monotype Sorts" pitchFamily="2" charset="2"/>
              </a:rPr>
              <a:t>, </a:t>
            </a:r>
            <a:r>
              <a:rPr lang="pt-BR" sz="2000" dirty="0" err="1">
                <a:solidFill>
                  <a:schemeClr val="tx1">
                    <a:lumMod val="65000"/>
                    <a:lumOff val="35000"/>
                  </a:schemeClr>
                </a:solidFill>
                <a:sym typeface="Monotype Sorts" pitchFamily="2" charset="2"/>
              </a:rPr>
              <a:t>etc</a:t>
            </a:r>
            <a:r>
              <a:rPr lang="pt-BR" sz="2000" dirty="0">
                <a:solidFill>
                  <a:schemeClr val="tx1">
                    <a:lumMod val="65000"/>
                    <a:lumOff val="35000"/>
                  </a:schemeClr>
                </a:solidFill>
                <a:sym typeface="Monotype Sorts" pitchFamily="2" charset="2"/>
              </a:rPr>
              <a:t>).</a:t>
            </a:r>
          </a:p>
        </p:txBody>
      </p:sp>
      <p:sp>
        <p:nvSpPr>
          <p:cNvPr id="7" name="Shape 104"/>
          <p:cNvSpPr txBox="1">
            <a:spLocks/>
          </p:cNvSpPr>
          <p:nvPr/>
        </p:nvSpPr>
        <p:spPr>
          <a:xfrm>
            <a:off x="123614" y="82626"/>
            <a:ext cx="9426786" cy="1320800"/>
          </a:xfrm>
          <a:prstGeom prst="rect">
            <a:avLst/>
          </a:prstGeom>
        </p:spPr>
        <p:txBody>
          <a:bodyPr vert="horz" lIns="121900" tIns="121900" rIns="121900" bIns="121900" rtlCol="0" anchor="t" anchorCtr="0">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 b="1" dirty="0"/>
              <a:t>CODEC</a:t>
            </a:r>
            <a:br>
              <a:rPr lang="en" b="1" dirty="0"/>
            </a:br>
            <a:endParaRPr lang="en" sz="1867" b="1" dirty="0">
              <a:solidFill>
                <a:schemeClr val="bg1"/>
              </a:solidFill>
            </a:endParaRPr>
          </a:p>
        </p:txBody>
      </p:sp>
      <p:pic>
        <p:nvPicPr>
          <p:cNvPr id="8" name="Picture 2" descr="http://life.com.br/images/life/logolif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45498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6" name="Picture 2"/>
          <p:cNvPicPr>
            <a:picLocks noChangeAspect="1" noChangeArrowheads="1"/>
          </p:cNvPicPr>
          <p:nvPr/>
        </p:nvPicPr>
        <p:blipFill>
          <a:blip r:embed="rId3" cstate="print"/>
          <a:srcRect/>
          <a:stretch>
            <a:fillRect/>
          </a:stretch>
        </p:blipFill>
        <p:spPr bwMode="auto">
          <a:xfrm>
            <a:off x="550949" y="1247267"/>
            <a:ext cx="8802015" cy="5166233"/>
          </a:xfrm>
          <a:prstGeom prst="rect">
            <a:avLst/>
          </a:prstGeom>
          <a:noFill/>
          <a:ln w="9525">
            <a:solidFill>
              <a:srgbClr val="FF0000"/>
            </a:solidFill>
            <a:miter lim="800000"/>
            <a:headEnd/>
            <a:tailEnd/>
          </a:ln>
          <a:effectLst/>
        </p:spPr>
      </p:pic>
      <p:sp>
        <p:nvSpPr>
          <p:cNvPr id="7" name="Shape 104"/>
          <p:cNvSpPr txBox="1">
            <a:spLocks/>
          </p:cNvSpPr>
          <p:nvPr/>
        </p:nvSpPr>
        <p:spPr>
          <a:xfrm>
            <a:off x="123614" y="82626"/>
            <a:ext cx="9426786" cy="1320800"/>
          </a:xfrm>
          <a:prstGeom prst="rect">
            <a:avLst/>
          </a:prstGeom>
        </p:spPr>
        <p:txBody>
          <a:bodyPr vert="horz" lIns="121900" tIns="121900" rIns="121900" bIns="121900" rtlCol="0" anchor="t" anchorCtr="0">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 b="1" dirty="0"/>
              <a:t>CODEC</a:t>
            </a:r>
            <a:br>
              <a:rPr lang="en" b="1" dirty="0"/>
            </a:br>
            <a:endParaRPr lang="en" sz="1867" b="1" dirty="0">
              <a:solidFill>
                <a:schemeClr val="bg1"/>
              </a:solidFill>
            </a:endParaRPr>
          </a:p>
        </p:txBody>
      </p:sp>
      <p:pic>
        <p:nvPicPr>
          <p:cNvPr id="8" name="Picture 2" descr="http://life.com.br/images/life/logolif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1064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2" name="Retângulo 1"/>
          <p:cNvSpPr/>
          <p:nvPr/>
        </p:nvSpPr>
        <p:spPr>
          <a:xfrm>
            <a:off x="123614" y="1656913"/>
            <a:ext cx="9744286" cy="3272691"/>
          </a:xfrm>
          <a:prstGeom prst="rect">
            <a:avLst/>
          </a:prstGeom>
        </p:spPr>
        <p:txBody>
          <a:bodyPr wrap="square">
            <a:spAutoFit/>
          </a:bodyPr>
          <a:lstStyle/>
          <a:p>
            <a:pPr marL="385224" lvl="1" indent="-385224" eaLnBrk="0" hangingPunct="0">
              <a:lnSpc>
                <a:spcPct val="150000"/>
              </a:lnSpc>
              <a:spcBef>
                <a:spcPts val="800"/>
              </a:spcBef>
              <a:buClr>
                <a:srgbClr val="FF3300"/>
              </a:buClr>
              <a:buFont typeface="Wingdings" pitchFamily="2" charset="2"/>
              <a:buChar char="§"/>
              <a:tabLst>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 pos="12801280" algn="l"/>
              </a:tabLst>
            </a:pPr>
            <a:r>
              <a:rPr lang="pt-BR" sz="2400" dirty="0">
                <a:solidFill>
                  <a:schemeClr val="tx1">
                    <a:lumMod val="65000"/>
                    <a:lumOff val="35000"/>
                  </a:schemeClr>
                </a:solidFill>
                <a:sym typeface="Monotype Sorts" pitchFamily="2" charset="2"/>
              </a:rPr>
              <a:t>Na rede telefônica TDM, cada chamada cursada ocupa um circuito de 64 Kbps.</a:t>
            </a:r>
          </a:p>
          <a:p>
            <a:pPr marL="385224" lvl="1" indent="-385224" eaLnBrk="0" hangingPunct="0">
              <a:lnSpc>
                <a:spcPct val="150000"/>
              </a:lnSpc>
              <a:spcBef>
                <a:spcPts val="800"/>
              </a:spcBef>
              <a:buClr>
                <a:srgbClr val="FF3300"/>
              </a:buClr>
              <a:buFont typeface="Wingdings" pitchFamily="2" charset="2"/>
              <a:buChar char="§"/>
              <a:tabLst>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 pos="12801280" algn="l"/>
              </a:tabLst>
            </a:pPr>
            <a:r>
              <a:rPr lang="pt-BR" sz="2400" dirty="0">
                <a:solidFill>
                  <a:schemeClr val="tx1">
                    <a:lumMod val="65000"/>
                    <a:lumOff val="35000"/>
                  </a:schemeClr>
                </a:solidFill>
                <a:sym typeface="Monotype Sorts" pitchFamily="2" charset="2"/>
              </a:rPr>
              <a:t>No caso de VoIP, existem outros fatores a considerar:</a:t>
            </a:r>
          </a:p>
          <a:p>
            <a:pPr marL="994808" lvl="2" indent="-385224" eaLnBrk="0" hangingPunct="0">
              <a:spcBef>
                <a:spcPts val="800"/>
              </a:spcBef>
              <a:buClr>
                <a:srgbClr val="FF3300"/>
              </a:buClr>
              <a:buFont typeface="Courier New" pitchFamily="49" charset="0"/>
              <a:buChar char="o"/>
              <a:tabLst>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 pos="12801280" algn="l"/>
              </a:tabLst>
            </a:pPr>
            <a:r>
              <a:rPr lang="pt-BR" sz="2400" dirty="0">
                <a:solidFill>
                  <a:schemeClr val="tx1">
                    <a:lumMod val="65000"/>
                    <a:lumOff val="35000"/>
                  </a:schemeClr>
                </a:solidFill>
                <a:sym typeface="Monotype Sorts" pitchFamily="2" charset="2"/>
              </a:rPr>
              <a:t>Técnica de Codificação (CODEC) utilizada. </a:t>
            </a:r>
          </a:p>
          <a:p>
            <a:pPr marL="994808" lvl="2" indent="-385224" eaLnBrk="0" hangingPunct="0">
              <a:spcBef>
                <a:spcPts val="800"/>
              </a:spcBef>
              <a:buClr>
                <a:srgbClr val="FF3300"/>
              </a:buClr>
              <a:buFont typeface="Courier New" pitchFamily="49" charset="0"/>
              <a:buChar char="o"/>
              <a:tabLst>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 pos="12801280" algn="l"/>
              </a:tabLst>
            </a:pPr>
            <a:r>
              <a:rPr lang="pt-BR" sz="2400" dirty="0">
                <a:solidFill>
                  <a:schemeClr val="tx1">
                    <a:lumMod val="65000"/>
                    <a:lumOff val="35000"/>
                  </a:schemeClr>
                </a:solidFill>
                <a:sym typeface="Monotype Sorts" pitchFamily="2" charset="2"/>
              </a:rPr>
              <a:t>Overhead RTP + UDP + IP e (eventualmente) MPLS. </a:t>
            </a:r>
          </a:p>
          <a:p>
            <a:pPr marL="994808" lvl="2" indent="-385224" eaLnBrk="0" hangingPunct="0">
              <a:spcBef>
                <a:spcPts val="800"/>
              </a:spcBef>
              <a:buClr>
                <a:srgbClr val="FF3300"/>
              </a:buClr>
              <a:buFont typeface="Courier New" pitchFamily="49" charset="0"/>
              <a:buChar char="o"/>
              <a:tabLst>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 pos="12801280" algn="l"/>
              </a:tabLst>
            </a:pPr>
            <a:r>
              <a:rPr lang="pt-BR" sz="2400" dirty="0">
                <a:solidFill>
                  <a:schemeClr val="tx1">
                    <a:lumMod val="65000"/>
                    <a:lumOff val="35000"/>
                  </a:schemeClr>
                </a:solidFill>
                <a:sym typeface="Monotype Sorts" pitchFamily="2" charset="2"/>
              </a:rPr>
              <a:t>Overhead da segunda camada (FR, ATM, PPP, </a:t>
            </a:r>
            <a:r>
              <a:rPr lang="pt-BR" sz="2400" dirty="0" err="1">
                <a:solidFill>
                  <a:schemeClr val="tx1">
                    <a:lumMod val="65000"/>
                    <a:lumOff val="35000"/>
                  </a:schemeClr>
                </a:solidFill>
                <a:sym typeface="Monotype Sorts" pitchFamily="2" charset="2"/>
              </a:rPr>
              <a:t>etc</a:t>
            </a:r>
            <a:r>
              <a:rPr lang="pt-BR" sz="2400" dirty="0">
                <a:solidFill>
                  <a:schemeClr val="tx1">
                    <a:lumMod val="65000"/>
                    <a:lumOff val="35000"/>
                  </a:schemeClr>
                </a:solidFill>
                <a:sym typeface="Monotype Sorts" pitchFamily="2" charset="2"/>
              </a:rPr>
              <a:t>). </a:t>
            </a:r>
          </a:p>
        </p:txBody>
      </p:sp>
      <p:sp>
        <p:nvSpPr>
          <p:cNvPr id="7" name="Shape 104"/>
          <p:cNvSpPr txBox="1">
            <a:spLocks/>
          </p:cNvSpPr>
          <p:nvPr/>
        </p:nvSpPr>
        <p:spPr>
          <a:xfrm>
            <a:off x="123614" y="82626"/>
            <a:ext cx="9426786" cy="1320800"/>
          </a:xfrm>
          <a:prstGeom prst="rect">
            <a:avLst/>
          </a:prstGeom>
        </p:spPr>
        <p:txBody>
          <a:bodyPr vert="horz" lIns="121900" tIns="121900" rIns="121900" bIns="121900" rtlCol="0" anchor="t" anchorCtr="0">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 b="1" dirty="0"/>
              <a:t>CODEC</a:t>
            </a:r>
            <a:br>
              <a:rPr lang="en" b="1" dirty="0"/>
            </a:br>
            <a:endParaRPr lang="en" sz="1867" b="1" dirty="0">
              <a:solidFill>
                <a:schemeClr val="bg1"/>
              </a:solidFill>
            </a:endParaRPr>
          </a:p>
        </p:txBody>
      </p:sp>
      <p:pic>
        <p:nvPicPr>
          <p:cNvPr id="8" name="Picture 2" descr="http://life.com.br/images/life/logolif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00435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5" name="Picture 2"/>
          <p:cNvPicPr>
            <a:picLocks noChangeAspect="1" noChangeArrowheads="1"/>
          </p:cNvPicPr>
          <p:nvPr/>
        </p:nvPicPr>
        <p:blipFill>
          <a:blip r:embed="rId3" cstate="print"/>
          <a:srcRect/>
          <a:stretch>
            <a:fillRect/>
          </a:stretch>
        </p:blipFill>
        <p:spPr bwMode="auto">
          <a:xfrm>
            <a:off x="734989" y="743026"/>
            <a:ext cx="8204035" cy="5996325"/>
          </a:xfrm>
          <a:prstGeom prst="rect">
            <a:avLst/>
          </a:prstGeom>
          <a:noFill/>
          <a:ln w="9525">
            <a:noFill/>
            <a:miter lim="800000"/>
            <a:headEnd/>
            <a:tailEnd/>
          </a:ln>
          <a:effectLst/>
        </p:spPr>
      </p:pic>
      <p:sp>
        <p:nvSpPr>
          <p:cNvPr id="7" name="Shape 104"/>
          <p:cNvSpPr txBox="1">
            <a:spLocks/>
          </p:cNvSpPr>
          <p:nvPr/>
        </p:nvSpPr>
        <p:spPr>
          <a:xfrm>
            <a:off x="123614" y="82626"/>
            <a:ext cx="9426786" cy="1320800"/>
          </a:xfrm>
          <a:prstGeom prst="rect">
            <a:avLst/>
          </a:prstGeom>
        </p:spPr>
        <p:txBody>
          <a:bodyPr vert="horz" lIns="121900" tIns="121900" rIns="121900" bIns="121900" rtlCol="0" anchor="t" anchorCtr="0">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 b="1" dirty="0"/>
              <a:t>CODEC</a:t>
            </a:r>
            <a:br>
              <a:rPr lang="en" b="1" dirty="0"/>
            </a:br>
            <a:endParaRPr lang="en" sz="1867" b="1" dirty="0">
              <a:solidFill>
                <a:schemeClr val="bg1"/>
              </a:solidFill>
            </a:endParaRPr>
          </a:p>
        </p:txBody>
      </p:sp>
      <p:pic>
        <p:nvPicPr>
          <p:cNvPr id="8" name="Picture 2" descr="http://life.com.br/images/life/logolif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42420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5" name="Retângulo 4"/>
          <p:cNvSpPr/>
          <p:nvPr/>
        </p:nvSpPr>
        <p:spPr>
          <a:xfrm>
            <a:off x="169199" y="1598735"/>
            <a:ext cx="9381201" cy="4247317"/>
          </a:xfrm>
          <a:prstGeom prst="rect">
            <a:avLst/>
          </a:prstGeom>
        </p:spPr>
        <p:txBody>
          <a:bodyPr wrap="square">
            <a:spAutoFit/>
          </a:bodyPr>
          <a:lstStyle/>
          <a:p>
            <a:pPr marL="385224" lvl="1" indent="-385224" eaLnBrk="0" hangingPunct="0">
              <a:spcBef>
                <a:spcPts val="800"/>
              </a:spcBef>
              <a:buClr>
                <a:srgbClr val="FF3300"/>
              </a:buClr>
              <a:buFont typeface="Wingdings" pitchFamily="2" charset="2"/>
              <a:buChar char="§"/>
              <a:tabLst>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 pos="12801280" algn="l"/>
              </a:tabLst>
            </a:pPr>
            <a:r>
              <a:rPr lang="pt-BR" sz="2000" dirty="0" err="1">
                <a:solidFill>
                  <a:schemeClr val="tx1">
                    <a:lumMod val="65000"/>
                    <a:lumOff val="35000"/>
                  </a:schemeClr>
                </a:solidFill>
                <a:sym typeface="Monotype Sorts" pitchFamily="2" charset="2"/>
              </a:rPr>
              <a:t>Delay</a:t>
            </a:r>
            <a:r>
              <a:rPr lang="pt-BR" sz="2000" dirty="0">
                <a:solidFill>
                  <a:schemeClr val="tx1">
                    <a:lumMod val="65000"/>
                    <a:lumOff val="35000"/>
                  </a:schemeClr>
                </a:solidFill>
                <a:sym typeface="Monotype Sorts" pitchFamily="2" charset="2"/>
              </a:rPr>
              <a:t> (latência) é o atraso que sempre existe na comunicação entre dois pontos. Ou seja o tempo que um pacote de dados gasta p/ trafegar de A até B</a:t>
            </a:r>
          </a:p>
          <a:p>
            <a:pPr marL="385224" lvl="1" indent="-385224" eaLnBrk="0" hangingPunct="0">
              <a:spcBef>
                <a:spcPts val="800"/>
              </a:spcBef>
              <a:buClr>
                <a:srgbClr val="FF3300"/>
              </a:buClr>
              <a:buFont typeface="Wingdings" pitchFamily="2" charset="2"/>
              <a:buChar char="§"/>
              <a:tabLst>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 pos="12801280" algn="l"/>
              </a:tabLst>
            </a:pPr>
            <a:r>
              <a:rPr lang="pt-BR" sz="2000" dirty="0">
                <a:solidFill>
                  <a:schemeClr val="tx1">
                    <a:lumMod val="65000"/>
                    <a:lumOff val="35000"/>
                  </a:schemeClr>
                </a:solidFill>
                <a:sym typeface="Monotype Sorts" pitchFamily="2" charset="2"/>
              </a:rPr>
              <a:t> Os </a:t>
            </a:r>
            <a:r>
              <a:rPr lang="pt-BR" sz="2000" dirty="0" err="1">
                <a:solidFill>
                  <a:schemeClr val="tx1">
                    <a:lumMod val="65000"/>
                    <a:lumOff val="35000"/>
                  </a:schemeClr>
                </a:solidFill>
                <a:sym typeface="Monotype Sorts" pitchFamily="2" charset="2"/>
              </a:rPr>
              <a:t>Delays</a:t>
            </a:r>
            <a:r>
              <a:rPr lang="pt-BR" sz="2000" dirty="0">
                <a:solidFill>
                  <a:schemeClr val="tx1">
                    <a:lumMod val="65000"/>
                    <a:lumOff val="35000"/>
                  </a:schemeClr>
                </a:solidFill>
                <a:sym typeface="Monotype Sorts" pitchFamily="2" charset="2"/>
              </a:rPr>
              <a:t> só passam a ser um problema quando ultrapassam certos limites:</a:t>
            </a:r>
          </a:p>
          <a:p>
            <a:pPr marL="994808" lvl="2" indent="-385224" eaLnBrk="0" hangingPunct="0">
              <a:lnSpc>
                <a:spcPct val="150000"/>
              </a:lnSpc>
              <a:spcBef>
                <a:spcPts val="800"/>
              </a:spcBef>
              <a:buClr>
                <a:srgbClr val="FF3300"/>
              </a:buClr>
              <a:buFont typeface="Courier New" pitchFamily="49" charset="0"/>
              <a:buChar char="o"/>
              <a:tabLst>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 pos="12801280" algn="l"/>
              </a:tabLst>
            </a:pPr>
            <a:r>
              <a:rPr lang="pt-BR" sz="2000" dirty="0">
                <a:solidFill>
                  <a:schemeClr val="tx1">
                    <a:lumMod val="65000"/>
                    <a:lumOff val="35000"/>
                  </a:schemeClr>
                </a:solidFill>
                <a:sym typeface="Monotype Sorts" pitchFamily="2" charset="2"/>
              </a:rPr>
              <a:t> 0 à 150 </a:t>
            </a:r>
            <a:r>
              <a:rPr lang="pt-BR" sz="2000" dirty="0" err="1">
                <a:solidFill>
                  <a:schemeClr val="tx1">
                    <a:lumMod val="65000"/>
                    <a:lumOff val="35000"/>
                  </a:schemeClr>
                </a:solidFill>
                <a:sym typeface="Monotype Sorts" pitchFamily="2" charset="2"/>
              </a:rPr>
              <a:t>ms</a:t>
            </a:r>
            <a:r>
              <a:rPr lang="pt-BR" sz="2000" dirty="0">
                <a:solidFill>
                  <a:schemeClr val="tx1">
                    <a:lumMod val="65000"/>
                    <a:lumOff val="35000"/>
                  </a:schemeClr>
                </a:solidFill>
                <a:sym typeface="Monotype Sorts" pitchFamily="2" charset="2"/>
              </a:rPr>
              <a:t>: excelente</a:t>
            </a:r>
          </a:p>
          <a:p>
            <a:pPr marL="994808" lvl="2" indent="-385224" eaLnBrk="0" hangingPunct="0">
              <a:lnSpc>
                <a:spcPct val="150000"/>
              </a:lnSpc>
              <a:spcBef>
                <a:spcPts val="800"/>
              </a:spcBef>
              <a:buClr>
                <a:srgbClr val="FF3300"/>
              </a:buClr>
              <a:buFont typeface="Courier New" pitchFamily="49" charset="0"/>
              <a:buChar char="o"/>
              <a:tabLst>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 pos="12801280" algn="l"/>
              </a:tabLst>
            </a:pPr>
            <a:r>
              <a:rPr lang="pt-BR" sz="2000" dirty="0">
                <a:solidFill>
                  <a:schemeClr val="tx1">
                    <a:lumMod val="65000"/>
                    <a:lumOff val="35000"/>
                  </a:schemeClr>
                </a:solidFill>
                <a:sym typeface="Monotype Sorts" pitchFamily="2" charset="2"/>
              </a:rPr>
              <a:t> 150 à 250 </a:t>
            </a:r>
            <a:r>
              <a:rPr lang="pt-BR" sz="2000" dirty="0" err="1">
                <a:solidFill>
                  <a:schemeClr val="tx1">
                    <a:lumMod val="65000"/>
                    <a:lumOff val="35000"/>
                  </a:schemeClr>
                </a:solidFill>
                <a:sym typeface="Monotype Sorts" pitchFamily="2" charset="2"/>
              </a:rPr>
              <a:t>ms</a:t>
            </a:r>
            <a:r>
              <a:rPr lang="pt-BR" sz="2000" dirty="0">
                <a:solidFill>
                  <a:schemeClr val="tx1">
                    <a:lumMod val="65000"/>
                    <a:lumOff val="35000"/>
                  </a:schemeClr>
                </a:solidFill>
                <a:sym typeface="Monotype Sorts" pitchFamily="2" charset="2"/>
              </a:rPr>
              <a:t>: bom, mais utilizado  na telefonia</a:t>
            </a:r>
          </a:p>
          <a:p>
            <a:pPr marL="994808" lvl="2" indent="-385224" eaLnBrk="0" hangingPunct="0">
              <a:lnSpc>
                <a:spcPct val="150000"/>
              </a:lnSpc>
              <a:spcBef>
                <a:spcPts val="800"/>
              </a:spcBef>
              <a:buClr>
                <a:srgbClr val="FF3300"/>
              </a:buClr>
              <a:buFont typeface="Courier New" pitchFamily="49" charset="0"/>
              <a:buChar char="o"/>
              <a:tabLst>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 pos="12801280" algn="l"/>
              </a:tabLst>
            </a:pPr>
            <a:r>
              <a:rPr lang="pt-BR" sz="2000" dirty="0">
                <a:solidFill>
                  <a:schemeClr val="tx1">
                    <a:lumMod val="65000"/>
                    <a:lumOff val="35000"/>
                  </a:schemeClr>
                </a:solidFill>
                <a:sym typeface="Monotype Sorts" pitchFamily="2" charset="2"/>
              </a:rPr>
              <a:t> 250 à 350 </a:t>
            </a:r>
            <a:r>
              <a:rPr lang="pt-BR" sz="2000" dirty="0" err="1">
                <a:solidFill>
                  <a:schemeClr val="tx1">
                    <a:lumMod val="65000"/>
                    <a:lumOff val="35000"/>
                  </a:schemeClr>
                </a:solidFill>
                <a:sym typeface="Monotype Sorts" pitchFamily="2" charset="2"/>
              </a:rPr>
              <a:t>ms</a:t>
            </a:r>
            <a:r>
              <a:rPr lang="pt-BR" sz="2000" dirty="0">
                <a:solidFill>
                  <a:schemeClr val="tx1">
                    <a:lumMod val="65000"/>
                    <a:lumOff val="35000"/>
                  </a:schemeClr>
                </a:solidFill>
                <a:sym typeface="Monotype Sorts" pitchFamily="2" charset="2"/>
              </a:rPr>
              <a:t>: regular</a:t>
            </a:r>
          </a:p>
          <a:p>
            <a:pPr marL="994808" lvl="2" indent="-385224" eaLnBrk="0" hangingPunct="0">
              <a:lnSpc>
                <a:spcPct val="150000"/>
              </a:lnSpc>
              <a:spcBef>
                <a:spcPts val="800"/>
              </a:spcBef>
              <a:buClr>
                <a:srgbClr val="FF3300"/>
              </a:buClr>
              <a:buFont typeface="Courier New" pitchFamily="49" charset="0"/>
              <a:buChar char="o"/>
              <a:tabLst>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 pos="12801280" algn="l"/>
              </a:tabLst>
            </a:pPr>
            <a:r>
              <a:rPr lang="pt-BR" sz="2000" dirty="0">
                <a:solidFill>
                  <a:schemeClr val="tx1">
                    <a:lumMod val="65000"/>
                    <a:lumOff val="35000"/>
                  </a:schemeClr>
                </a:solidFill>
                <a:sym typeface="Monotype Sorts" pitchFamily="2" charset="2"/>
              </a:rPr>
              <a:t> 350 à 450 </a:t>
            </a:r>
            <a:r>
              <a:rPr lang="pt-BR" sz="2000" dirty="0" err="1">
                <a:solidFill>
                  <a:schemeClr val="tx1">
                    <a:lumMod val="65000"/>
                    <a:lumOff val="35000"/>
                  </a:schemeClr>
                </a:solidFill>
                <a:sym typeface="Monotype Sorts" pitchFamily="2" charset="2"/>
              </a:rPr>
              <a:t>ms</a:t>
            </a:r>
            <a:r>
              <a:rPr lang="pt-BR" sz="2000" dirty="0">
                <a:solidFill>
                  <a:schemeClr val="tx1">
                    <a:lumMod val="65000"/>
                    <a:lumOff val="35000"/>
                  </a:schemeClr>
                </a:solidFill>
                <a:sym typeface="Monotype Sorts" pitchFamily="2" charset="2"/>
              </a:rPr>
              <a:t>: pobre</a:t>
            </a:r>
          </a:p>
          <a:p>
            <a:pPr marL="994808" lvl="2" indent="-385224" eaLnBrk="0" hangingPunct="0">
              <a:lnSpc>
                <a:spcPct val="150000"/>
              </a:lnSpc>
              <a:spcBef>
                <a:spcPts val="800"/>
              </a:spcBef>
              <a:buClr>
                <a:srgbClr val="FF3300"/>
              </a:buClr>
              <a:buFont typeface="Courier New" pitchFamily="49" charset="0"/>
              <a:buChar char="o"/>
              <a:tabLst>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 pos="12801280" algn="l"/>
              </a:tabLst>
            </a:pPr>
            <a:r>
              <a:rPr lang="pt-BR" sz="2000" dirty="0">
                <a:solidFill>
                  <a:schemeClr val="tx1">
                    <a:lumMod val="65000"/>
                    <a:lumOff val="35000"/>
                  </a:schemeClr>
                </a:solidFill>
                <a:sym typeface="Monotype Sorts" pitchFamily="2" charset="2"/>
              </a:rPr>
              <a:t> acima de 450 </a:t>
            </a:r>
            <a:r>
              <a:rPr lang="pt-BR" sz="2000" dirty="0" err="1">
                <a:solidFill>
                  <a:schemeClr val="tx1">
                    <a:lumMod val="65000"/>
                    <a:lumOff val="35000"/>
                  </a:schemeClr>
                </a:solidFill>
                <a:sym typeface="Monotype Sorts" pitchFamily="2" charset="2"/>
              </a:rPr>
              <a:t>ms</a:t>
            </a:r>
            <a:r>
              <a:rPr lang="pt-BR" sz="2000" dirty="0">
                <a:solidFill>
                  <a:schemeClr val="tx1">
                    <a:lumMod val="65000"/>
                    <a:lumOff val="35000"/>
                  </a:schemeClr>
                </a:solidFill>
                <a:sym typeface="Monotype Sorts" pitchFamily="2" charset="2"/>
              </a:rPr>
              <a:t>: inaceitável</a:t>
            </a:r>
          </a:p>
        </p:txBody>
      </p:sp>
      <p:sp>
        <p:nvSpPr>
          <p:cNvPr id="7" name="Shape 104"/>
          <p:cNvSpPr txBox="1">
            <a:spLocks/>
          </p:cNvSpPr>
          <p:nvPr/>
        </p:nvSpPr>
        <p:spPr>
          <a:xfrm>
            <a:off x="123614" y="82626"/>
            <a:ext cx="9426786" cy="1320800"/>
          </a:xfrm>
          <a:prstGeom prst="rect">
            <a:avLst/>
          </a:prstGeom>
        </p:spPr>
        <p:txBody>
          <a:bodyPr vert="horz" lIns="121900" tIns="121900" rIns="121900" bIns="121900" rtlCol="0" anchor="t" anchorCtr="0">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 b="1" dirty="0"/>
              <a:t>QUALIDADE DE CHAMADA - Delay</a:t>
            </a:r>
            <a:br>
              <a:rPr lang="en" b="1" dirty="0"/>
            </a:br>
            <a:endParaRPr lang="en" sz="1867" b="1" dirty="0">
              <a:solidFill>
                <a:schemeClr val="bg1"/>
              </a:solidFill>
            </a:endParaRPr>
          </a:p>
        </p:txBody>
      </p:sp>
      <p:pic>
        <p:nvPicPr>
          <p:cNvPr id="8" name="Picture 2" descr="http://life.com.br/images/life/logolif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8713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6" name="Picture 3"/>
          <p:cNvPicPr>
            <a:picLocks noChangeAspect="1" noChangeArrowheads="1"/>
          </p:cNvPicPr>
          <p:nvPr/>
        </p:nvPicPr>
        <p:blipFill>
          <a:blip r:embed="rId3" cstate="print"/>
          <a:srcRect/>
          <a:stretch>
            <a:fillRect/>
          </a:stretch>
        </p:blipFill>
        <p:spPr bwMode="auto">
          <a:xfrm>
            <a:off x="1167426" y="1120233"/>
            <a:ext cx="8106575" cy="1797733"/>
          </a:xfrm>
          <a:prstGeom prst="rect">
            <a:avLst/>
          </a:prstGeom>
          <a:noFill/>
          <a:ln w="9525">
            <a:solidFill>
              <a:srgbClr val="000066"/>
            </a:solidFill>
            <a:miter lim="800000"/>
            <a:headEnd/>
            <a:tailEnd/>
          </a:ln>
          <a:effectLst/>
        </p:spPr>
      </p:pic>
      <p:sp>
        <p:nvSpPr>
          <p:cNvPr id="7" name="Retângulo 6"/>
          <p:cNvSpPr/>
          <p:nvPr/>
        </p:nvSpPr>
        <p:spPr>
          <a:xfrm>
            <a:off x="166321" y="3207279"/>
            <a:ext cx="10108786" cy="3400931"/>
          </a:xfrm>
          <a:prstGeom prst="rect">
            <a:avLst/>
          </a:prstGeom>
        </p:spPr>
        <p:txBody>
          <a:bodyPr wrap="square">
            <a:spAutoFit/>
          </a:bodyPr>
          <a:lstStyle/>
          <a:p>
            <a:pPr marL="385224" indent="-385224" algn="just" eaLnBrk="0" hangingPunct="0">
              <a:spcBef>
                <a:spcPct val="35000"/>
              </a:spcBef>
              <a:buClr>
                <a:srgbClr val="FF3300"/>
              </a:buClr>
              <a:buFont typeface="Wingdings" pitchFamily="2" charset="2"/>
              <a:buChar char="§"/>
            </a:pPr>
            <a:r>
              <a:rPr lang="pt-BR" sz="2000" dirty="0">
                <a:solidFill>
                  <a:schemeClr val="tx1">
                    <a:lumMod val="65000"/>
                    <a:lumOff val="35000"/>
                  </a:schemeClr>
                </a:solidFill>
                <a:sym typeface="Monotype Sorts" pitchFamily="2" charset="2"/>
              </a:rPr>
              <a:t>Computadores conectados a um ISP( Provedor de Internet), sendo considerado uma Serviço de Valor Adicionado. </a:t>
            </a:r>
          </a:p>
          <a:p>
            <a:pPr marL="385224" indent="-385224" algn="just" eaLnBrk="0" hangingPunct="0">
              <a:spcBef>
                <a:spcPct val="35000"/>
              </a:spcBef>
              <a:buClr>
                <a:srgbClr val="FF3300"/>
              </a:buClr>
              <a:buFont typeface="Wingdings" pitchFamily="2" charset="2"/>
              <a:buChar char="§"/>
            </a:pPr>
            <a:r>
              <a:rPr lang="pt-BR" sz="2000" dirty="0">
                <a:solidFill>
                  <a:schemeClr val="tx1">
                    <a:lumMod val="65000"/>
                    <a:lumOff val="35000"/>
                  </a:schemeClr>
                </a:solidFill>
                <a:sym typeface="Monotype Sorts" pitchFamily="2" charset="2"/>
              </a:rPr>
              <a:t>Legislação e Impostos: </a:t>
            </a:r>
            <a:r>
              <a:rPr lang="pt-BR" sz="2000" dirty="0" err="1">
                <a:solidFill>
                  <a:schemeClr val="tx1">
                    <a:lumMod val="65000"/>
                    <a:lumOff val="35000"/>
                  </a:schemeClr>
                </a:solidFill>
                <a:sym typeface="Monotype Sorts" pitchFamily="2" charset="2"/>
              </a:rPr>
              <a:t>VoIP</a:t>
            </a:r>
            <a:r>
              <a:rPr lang="pt-BR" sz="2000" dirty="0">
                <a:solidFill>
                  <a:schemeClr val="tx1">
                    <a:lumMod val="65000"/>
                    <a:lumOff val="35000"/>
                  </a:schemeClr>
                </a:solidFill>
                <a:sym typeface="Monotype Sorts" pitchFamily="2" charset="2"/>
              </a:rPr>
              <a:t> neste caso é não regulamentado</a:t>
            </a:r>
          </a:p>
          <a:p>
            <a:pPr marL="385224" indent="-385224" algn="just" eaLnBrk="0" hangingPunct="0">
              <a:spcBef>
                <a:spcPct val="35000"/>
              </a:spcBef>
              <a:buClr>
                <a:srgbClr val="FF3300"/>
              </a:buClr>
              <a:buFont typeface="Wingdings" pitchFamily="2" charset="2"/>
              <a:buChar char="§"/>
            </a:pPr>
            <a:r>
              <a:rPr lang="pt-BR" sz="2000" dirty="0">
                <a:solidFill>
                  <a:schemeClr val="tx1">
                    <a:lumMod val="65000"/>
                    <a:lumOff val="35000"/>
                  </a:schemeClr>
                </a:solidFill>
                <a:sym typeface="Monotype Sorts" pitchFamily="2" charset="2"/>
              </a:rPr>
              <a:t>Exemplo deste tipo de serviço: Skype.</a:t>
            </a:r>
          </a:p>
          <a:p>
            <a:pPr marL="385224" indent="-385224" algn="just" eaLnBrk="0" hangingPunct="0">
              <a:spcBef>
                <a:spcPct val="35000"/>
              </a:spcBef>
              <a:buClr>
                <a:srgbClr val="FF3300"/>
              </a:buClr>
              <a:buFont typeface="Wingdings" pitchFamily="2" charset="2"/>
              <a:buChar char="§"/>
            </a:pPr>
            <a:r>
              <a:rPr lang="pt-BR" sz="2000" dirty="0">
                <a:solidFill>
                  <a:schemeClr val="tx1">
                    <a:lumMod val="65000"/>
                    <a:lumOff val="35000"/>
                  </a:schemeClr>
                </a:solidFill>
                <a:sym typeface="Monotype Sorts" pitchFamily="2" charset="2"/>
              </a:rPr>
              <a:t>Para exploração Comercial:</a:t>
            </a:r>
          </a:p>
          <a:p>
            <a:pPr marL="994808" lvl="1" indent="-385224" algn="just" eaLnBrk="0" hangingPunct="0">
              <a:spcBef>
                <a:spcPct val="35000"/>
              </a:spcBef>
              <a:buClr>
                <a:srgbClr val="FF3300"/>
              </a:buClr>
              <a:buFont typeface="Courier New" pitchFamily="49" charset="0"/>
              <a:buChar char="o"/>
            </a:pPr>
            <a:r>
              <a:rPr lang="pt-BR" sz="2000" dirty="0">
                <a:solidFill>
                  <a:schemeClr val="tx1">
                    <a:lumMod val="65000"/>
                    <a:lumOff val="35000"/>
                  </a:schemeClr>
                </a:solidFill>
                <a:sym typeface="Monotype Sorts" pitchFamily="2" charset="2"/>
              </a:rPr>
              <a:t>Serviço de Valor Adicionado (5%)  e/ou Serviço de Telecomunicações (Acordo </a:t>
            </a:r>
            <a:r>
              <a:rPr lang="pt-BR" sz="2000" dirty="0" err="1">
                <a:solidFill>
                  <a:schemeClr val="tx1">
                    <a:lumMod val="65000"/>
                    <a:lumOff val="35000"/>
                  </a:schemeClr>
                </a:solidFill>
                <a:sym typeface="Monotype Sorts" pitchFamily="2" charset="2"/>
              </a:rPr>
              <a:t>Confaz</a:t>
            </a:r>
            <a:r>
              <a:rPr lang="pt-BR" sz="2000" dirty="0">
                <a:solidFill>
                  <a:schemeClr val="tx1">
                    <a:lumMod val="65000"/>
                    <a:lumOff val="35000"/>
                  </a:schemeClr>
                </a:solidFill>
                <a:sym typeface="Monotype Sorts" pitchFamily="2" charset="2"/>
              </a:rPr>
              <a:t>: mínimo de 5% )</a:t>
            </a:r>
          </a:p>
          <a:p>
            <a:pPr marL="994808" lvl="2" indent="-385224" algn="just" eaLnBrk="0" hangingPunct="0">
              <a:spcBef>
                <a:spcPct val="35000"/>
              </a:spcBef>
              <a:buClr>
                <a:srgbClr val="FF3300"/>
              </a:buClr>
              <a:buFont typeface="Courier New" pitchFamily="49" charset="0"/>
              <a:buChar char="o"/>
            </a:pPr>
            <a:r>
              <a:rPr lang="pt-BR" sz="2000" dirty="0">
                <a:solidFill>
                  <a:schemeClr val="tx1">
                    <a:lumMod val="65000"/>
                    <a:lumOff val="35000"/>
                  </a:schemeClr>
                </a:solidFill>
                <a:sym typeface="Monotype Sorts" pitchFamily="2" charset="2"/>
              </a:rPr>
              <a:t>Serviços de Comunicações Multimídia (SCM): registro ANATEL, interconexão, Poder de Mercado Significativo (PMS), CREA, etc.</a:t>
            </a:r>
          </a:p>
        </p:txBody>
      </p:sp>
      <p:sp>
        <p:nvSpPr>
          <p:cNvPr id="8" name="Shape 104"/>
          <p:cNvSpPr txBox="1">
            <a:spLocks/>
          </p:cNvSpPr>
          <p:nvPr/>
        </p:nvSpPr>
        <p:spPr>
          <a:xfrm>
            <a:off x="123614" y="82626"/>
            <a:ext cx="9426786" cy="1320800"/>
          </a:xfrm>
          <a:prstGeom prst="rect">
            <a:avLst/>
          </a:prstGeom>
        </p:spPr>
        <p:txBody>
          <a:bodyPr vert="horz" lIns="121900" tIns="121900" rIns="121900" bIns="121900" rtlCol="0" anchor="t" anchorCtr="0">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 b="1" dirty="0"/>
              <a:t>COMUNICAÇÃO IP x IP</a:t>
            </a:r>
            <a:br>
              <a:rPr lang="en" b="1" dirty="0"/>
            </a:br>
            <a:endParaRPr lang="en" sz="1867" b="1" dirty="0">
              <a:solidFill>
                <a:schemeClr val="bg1"/>
              </a:solidFill>
            </a:endParaRPr>
          </a:p>
        </p:txBody>
      </p:sp>
      <p:pic>
        <p:nvPicPr>
          <p:cNvPr id="9" name="Picture 2" descr="http://life.com.br/images/life/logolif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2699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7" name="Retângulo 6"/>
          <p:cNvSpPr/>
          <p:nvPr/>
        </p:nvSpPr>
        <p:spPr>
          <a:xfrm>
            <a:off x="410634" y="3255701"/>
            <a:ext cx="10130366" cy="3400931"/>
          </a:xfrm>
          <a:prstGeom prst="rect">
            <a:avLst/>
          </a:prstGeom>
        </p:spPr>
        <p:txBody>
          <a:bodyPr wrap="square">
            <a:spAutoFit/>
          </a:bodyPr>
          <a:lstStyle/>
          <a:p>
            <a:pPr marL="385224" indent="-385224" eaLnBrk="0" hangingPunct="0">
              <a:spcBef>
                <a:spcPct val="35000"/>
              </a:spcBef>
              <a:buClr>
                <a:srgbClr val="FF3300"/>
              </a:buClr>
              <a:buFont typeface="Wingdings" pitchFamily="2" charset="2"/>
              <a:buChar char="§"/>
            </a:pPr>
            <a:r>
              <a:rPr lang="pt-BR" sz="2000" dirty="0">
                <a:solidFill>
                  <a:schemeClr val="tx1">
                    <a:lumMod val="65000"/>
                    <a:lumOff val="35000"/>
                  </a:schemeClr>
                </a:solidFill>
                <a:sym typeface="Monotype Sorts" pitchFamily="2" charset="2"/>
              </a:rPr>
              <a:t>Computadores conectados a um ISP( Provedor de Internet), sendo considerado uma Serviço de Comunicações. </a:t>
            </a:r>
          </a:p>
          <a:p>
            <a:pPr marL="385224" indent="-385224" eaLnBrk="0" hangingPunct="0">
              <a:spcBef>
                <a:spcPct val="35000"/>
              </a:spcBef>
              <a:buClr>
                <a:srgbClr val="FF3300"/>
              </a:buClr>
              <a:buFont typeface="Wingdings" pitchFamily="2" charset="2"/>
              <a:buChar char="§"/>
            </a:pPr>
            <a:r>
              <a:rPr lang="pt-BR" sz="2000" dirty="0">
                <a:solidFill>
                  <a:schemeClr val="tx1">
                    <a:lumMod val="65000"/>
                    <a:lumOff val="35000"/>
                  </a:schemeClr>
                </a:solidFill>
                <a:sym typeface="Monotype Sorts" pitchFamily="2" charset="2"/>
              </a:rPr>
              <a:t>Legislação e Impostos: VoIP neste caso é regulamentado</a:t>
            </a:r>
          </a:p>
          <a:p>
            <a:pPr marL="385224" indent="-385224" eaLnBrk="0" hangingPunct="0">
              <a:spcBef>
                <a:spcPct val="35000"/>
              </a:spcBef>
              <a:buClr>
                <a:srgbClr val="FF3300"/>
              </a:buClr>
              <a:buFont typeface="Wingdings" pitchFamily="2" charset="2"/>
              <a:buChar char="§"/>
            </a:pPr>
            <a:r>
              <a:rPr lang="pt-BR" sz="2000" dirty="0">
                <a:solidFill>
                  <a:schemeClr val="tx1">
                    <a:lumMod val="65000"/>
                    <a:lumOff val="35000"/>
                  </a:schemeClr>
                </a:solidFill>
                <a:sym typeface="Monotype Sorts" pitchFamily="2" charset="2"/>
              </a:rPr>
              <a:t>Exemplo deste tipo de serviço: Skype e Operadoras.</a:t>
            </a:r>
          </a:p>
          <a:p>
            <a:pPr marL="385224" indent="-385224" eaLnBrk="0" hangingPunct="0">
              <a:spcBef>
                <a:spcPct val="35000"/>
              </a:spcBef>
              <a:buClr>
                <a:srgbClr val="FF3300"/>
              </a:buClr>
              <a:buFont typeface="Wingdings" pitchFamily="2" charset="2"/>
              <a:buChar char="§"/>
            </a:pPr>
            <a:r>
              <a:rPr lang="pt-BR" sz="2000" dirty="0">
                <a:solidFill>
                  <a:schemeClr val="tx1">
                    <a:lumMod val="65000"/>
                    <a:lumOff val="35000"/>
                  </a:schemeClr>
                </a:solidFill>
                <a:sym typeface="Monotype Sorts" pitchFamily="2" charset="2"/>
              </a:rPr>
              <a:t>Para exploração Comercial:</a:t>
            </a:r>
          </a:p>
          <a:p>
            <a:pPr marL="994808" lvl="1" indent="-385224" eaLnBrk="0" hangingPunct="0">
              <a:spcBef>
                <a:spcPct val="35000"/>
              </a:spcBef>
              <a:buClr>
                <a:srgbClr val="FF3300"/>
              </a:buClr>
              <a:buFont typeface="Courier New" pitchFamily="49" charset="0"/>
              <a:buChar char="o"/>
            </a:pPr>
            <a:r>
              <a:rPr lang="pt-BR" sz="2000" dirty="0">
                <a:solidFill>
                  <a:schemeClr val="tx1">
                    <a:lumMod val="65000"/>
                    <a:lumOff val="35000"/>
                  </a:schemeClr>
                </a:solidFill>
                <a:sym typeface="Monotype Sorts" pitchFamily="2" charset="2"/>
              </a:rPr>
              <a:t>Serviço de Telecomunicações (Acordo Confaz: mínimo de 5% )</a:t>
            </a:r>
          </a:p>
          <a:p>
            <a:pPr marL="994808" lvl="2" indent="-385224" eaLnBrk="0" hangingPunct="0">
              <a:spcBef>
                <a:spcPct val="35000"/>
              </a:spcBef>
              <a:buClr>
                <a:srgbClr val="FF3300"/>
              </a:buClr>
              <a:buFont typeface="Courier New" pitchFamily="49" charset="0"/>
              <a:buChar char="o"/>
            </a:pPr>
            <a:r>
              <a:rPr lang="pt-BR" sz="2000" dirty="0">
                <a:solidFill>
                  <a:schemeClr val="tx1">
                    <a:lumMod val="65000"/>
                    <a:lumOff val="35000"/>
                  </a:schemeClr>
                </a:solidFill>
                <a:sym typeface="Monotype Sorts" pitchFamily="2" charset="2"/>
              </a:rPr>
              <a:t>Serviços de Comunicações Multimídia (SCM) ou Serviço de Comunicações (STFC): registro ANATEL, interconexão, Poder de Mercado Significativo (PMS), CREA, etc.</a:t>
            </a:r>
          </a:p>
        </p:txBody>
      </p:sp>
      <p:pic>
        <p:nvPicPr>
          <p:cNvPr id="8" name="Picture 2"/>
          <p:cNvPicPr>
            <a:picLocks noChangeAspect="1" noChangeArrowheads="1"/>
          </p:cNvPicPr>
          <p:nvPr/>
        </p:nvPicPr>
        <p:blipFill>
          <a:blip r:embed="rId3" cstate="print"/>
          <a:srcRect/>
          <a:stretch>
            <a:fillRect/>
          </a:stretch>
        </p:blipFill>
        <p:spPr bwMode="auto">
          <a:xfrm>
            <a:off x="1495689" y="1151006"/>
            <a:ext cx="7960255" cy="1778061"/>
          </a:xfrm>
          <a:prstGeom prst="rect">
            <a:avLst/>
          </a:prstGeom>
          <a:noFill/>
          <a:ln w="9525">
            <a:solidFill>
              <a:srgbClr val="000066"/>
            </a:solidFill>
            <a:miter lim="800000"/>
            <a:headEnd/>
            <a:tailEnd/>
          </a:ln>
          <a:effectLst/>
        </p:spPr>
      </p:pic>
      <p:sp>
        <p:nvSpPr>
          <p:cNvPr id="9" name="Shape 104"/>
          <p:cNvSpPr txBox="1">
            <a:spLocks/>
          </p:cNvSpPr>
          <p:nvPr/>
        </p:nvSpPr>
        <p:spPr>
          <a:xfrm>
            <a:off x="123614" y="82626"/>
            <a:ext cx="9426786" cy="1320800"/>
          </a:xfrm>
          <a:prstGeom prst="rect">
            <a:avLst/>
          </a:prstGeom>
        </p:spPr>
        <p:txBody>
          <a:bodyPr vert="horz" lIns="121900" tIns="121900" rIns="121900" bIns="121900" rtlCol="0" anchor="t" anchorCtr="0">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 b="1" dirty="0"/>
              <a:t>COMUNICAÇÃO TDM x IP</a:t>
            </a:r>
            <a:br>
              <a:rPr lang="en" b="1" dirty="0"/>
            </a:br>
            <a:endParaRPr lang="en" sz="1867" b="1" dirty="0">
              <a:solidFill>
                <a:schemeClr val="bg1"/>
              </a:solidFill>
            </a:endParaRPr>
          </a:p>
        </p:txBody>
      </p:sp>
      <p:pic>
        <p:nvPicPr>
          <p:cNvPr id="10" name="Picture 2" descr="http://life.com.br/images/life/logolif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5450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9" name="Retângulo 8"/>
          <p:cNvSpPr/>
          <p:nvPr/>
        </p:nvSpPr>
        <p:spPr>
          <a:xfrm>
            <a:off x="123614" y="1809017"/>
            <a:ext cx="9741471" cy="3826753"/>
          </a:xfrm>
          <a:prstGeom prst="rect">
            <a:avLst/>
          </a:prstGeom>
        </p:spPr>
        <p:txBody>
          <a:bodyPr wrap="square">
            <a:spAutoFit/>
          </a:bodyPr>
          <a:lstStyle/>
          <a:p>
            <a:pPr marL="385224" indent="-385224" eaLnBrk="0" hangingPunct="0">
              <a:buClr>
                <a:srgbClr val="FF3300"/>
              </a:buClr>
              <a:buFont typeface="Wingdings" pitchFamily="2" charset="2"/>
              <a:buChar char="§"/>
            </a:pPr>
            <a:r>
              <a:rPr lang="pt-BR" sz="2400" dirty="0">
                <a:solidFill>
                  <a:schemeClr val="tx1">
                    <a:lumMod val="65000"/>
                    <a:lumOff val="35000"/>
                  </a:schemeClr>
                </a:solidFill>
                <a:sym typeface="Monotype Sorts" pitchFamily="2" charset="2"/>
              </a:rPr>
              <a:t>PABX convencionais com interfaces E-1 ou FXS/FXO   e gateway externo para conexão IP (Ethernet ou ATA – Adaptador de Terminais Analógicos com 2 FXS).</a:t>
            </a:r>
          </a:p>
          <a:p>
            <a:pPr marL="385224" indent="-385224" eaLnBrk="0" hangingPunct="0">
              <a:buClr>
                <a:srgbClr val="FF3300"/>
              </a:buClr>
              <a:buFont typeface="Wingdings" pitchFamily="2" charset="2"/>
              <a:buChar char="§"/>
            </a:pPr>
            <a:endParaRPr lang="pt-BR" sz="2400" dirty="0">
              <a:solidFill>
                <a:schemeClr val="tx1">
                  <a:lumMod val="65000"/>
                  <a:lumOff val="35000"/>
                </a:schemeClr>
              </a:solidFill>
              <a:sym typeface="Monotype Sorts" pitchFamily="2" charset="2"/>
            </a:endParaRPr>
          </a:p>
          <a:p>
            <a:pPr marL="385224" indent="-385224" eaLnBrk="0" hangingPunct="0">
              <a:buClr>
                <a:srgbClr val="FF3300"/>
              </a:buClr>
              <a:buFont typeface="Wingdings" pitchFamily="2" charset="2"/>
              <a:buChar char="§"/>
            </a:pPr>
            <a:r>
              <a:rPr lang="pt-BR" sz="2400" dirty="0">
                <a:solidFill>
                  <a:schemeClr val="tx1">
                    <a:lumMod val="65000"/>
                    <a:lumOff val="35000"/>
                  </a:schemeClr>
                </a:solidFill>
                <a:sym typeface="Monotype Sorts" pitchFamily="2" charset="2"/>
              </a:rPr>
              <a:t>PABX  Híbrido – interfaces telefônicas nativas, aceita gateway interno para conexão IP.</a:t>
            </a:r>
          </a:p>
          <a:p>
            <a:pPr marL="385224" indent="-385224" eaLnBrk="0" hangingPunct="0">
              <a:buClr>
                <a:srgbClr val="FF3300"/>
              </a:buClr>
              <a:buFont typeface="Wingdings" pitchFamily="2" charset="2"/>
              <a:buChar char="§"/>
            </a:pPr>
            <a:endParaRPr lang="pt-BR" sz="2400" dirty="0">
              <a:solidFill>
                <a:schemeClr val="tx1">
                  <a:lumMod val="65000"/>
                  <a:lumOff val="35000"/>
                </a:schemeClr>
              </a:solidFill>
              <a:sym typeface="Monotype Sorts" pitchFamily="2" charset="2"/>
            </a:endParaRPr>
          </a:p>
          <a:p>
            <a:pPr marL="385224" indent="-385224" eaLnBrk="0" hangingPunct="0">
              <a:buClr>
                <a:srgbClr val="FF3300"/>
              </a:buClr>
              <a:buFont typeface="Wingdings" pitchFamily="2" charset="2"/>
              <a:buChar char="§"/>
            </a:pPr>
            <a:r>
              <a:rPr lang="pt-BR" sz="2400" dirty="0">
                <a:solidFill>
                  <a:schemeClr val="tx1">
                    <a:lumMod val="65000"/>
                    <a:lumOff val="35000"/>
                  </a:schemeClr>
                </a:solidFill>
                <a:sym typeface="Monotype Sorts" pitchFamily="2" charset="2"/>
              </a:rPr>
              <a:t>PBX IP – interfaces IP nativas, conexão direta a rede IP, pode receber interfaces para a rede telefônica.</a:t>
            </a:r>
          </a:p>
          <a:p>
            <a:pPr algn="just" eaLnBrk="0" hangingPunct="0">
              <a:buClr>
                <a:srgbClr val="FF3300"/>
              </a:buClr>
            </a:pPr>
            <a:endParaRPr lang="pt-BR" sz="2400" dirty="0">
              <a:solidFill>
                <a:srgbClr val="002056"/>
              </a:solidFill>
              <a:latin typeface="Calibri" pitchFamily="34" charset="0"/>
              <a:sym typeface="Monotype Sorts" pitchFamily="2" charset="2"/>
            </a:endParaRPr>
          </a:p>
        </p:txBody>
      </p:sp>
      <p:sp>
        <p:nvSpPr>
          <p:cNvPr id="7" name="Shape 104"/>
          <p:cNvSpPr txBox="1">
            <a:spLocks/>
          </p:cNvSpPr>
          <p:nvPr/>
        </p:nvSpPr>
        <p:spPr>
          <a:xfrm>
            <a:off x="123614" y="82626"/>
            <a:ext cx="9426786" cy="1320800"/>
          </a:xfrm>
          <a:prstGeom prst="rect">
            <a:avLst/>
          </a:prstGeom>
        </p:spPr>
        <p:txBody>
          <a:bodyPr vert="horz" lIns="121900" tIns="121900" rIns="121900" bIns="121900" rtlCol="0" anchor="t" anchorCtr="0">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 b="1" dirty="0"/>
              <a:t>CENTRAIS IP</a:t>
            </a:r>
            <a:br>
              <a:rPr lang="en" b="1" dirty="0"/>
            </a:br>
            <a:endParaRPr lang="en" sz="1867" b="1" dirty="0">
              <a:solidFill>
                <a:schemeClr val="bg1"/>
              </a:solidFill>
            </a:endParaRPr>
          </a:p>
        </p:txBody>
      </p:sp>
      <p:pic>
        <p:nvPicPr>
          <p:cNvPr id="8" name="Picture 2" descr="http://life.com.br/images/life/logolif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
        <p:nvSpPr>
          <p:cNvPr id="5" name="Seta para cima 4"/>
          <p:cNvSpPr/>
          <p:nvPr/>
        </p:nvSpPr>
        <p:spPr>
          <a:xfrm>
            <a:off x="9550400" y="228600"/>
            <a:ext cx="1943100" cy="1676400"/>
          </a:xfrm>
          <a:prstGeom prst="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6598779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2" name="Retângulo 1"/>
          <p:cNvSpPr/>
          <p:nvPr/>
        </p:nvSpPr>
        <p:spPr>
          <a:xfrm>
            <a:off x="330752" y="4579135"/>
            <a:ext cx="9570312" cy="1938992"/>
          </a:xfrm>
          <a:prstGeom prst="rect">
            <a:avLst/>
          </a:prstGeom>
        </p:spPr>
        <p:txBody>
          <a:bodyPr wrap="square">
            <a:spAutoFit/>
          </a:bodyPr>
          <a:lstStyle/>
          <a:p>
            <a:r>
              <a:rPr lang="pt-BR" sz="2000" b="1" dirty="0">
                <a:solidFill>
                  <a:schemeClr val="tx1">
                    <a:lumMod val="65000"/>
                    <a:lumOff val="35000"/>
                  </a:schemeClr>
                </a:solidFill>
              </a:rPr>
              <a:t>FXS</a:t>
            </a:r>
            <a:r>
              <a:rPr lang="pt-BR" sz="2000" dirty="0">
                <a:solidFill>
                  <a:schemeClr val="tx1">
                    <a:lumMod val="65000"/>
                    <a:lumOff val="35000"/>
                  </a:schemeClr>
                </a:solidFill>
              </a:rPr>
              <a:t> e </a:t>
            </a:r>
            <a:r>
              <a:rPr lang="pt-BR" sz="2000" b="1" dirty="0">
                <a:solidFill>
                  <a:schemeClr val="tx1">
                    <a:lumMod val="65000"/>
                    <a:lumOff val="35000"/>
                  </a:schemeClr>
                </a:solidFill>
              </a:rPr>
              <a:t>FXO</a:t>
            </a:r>
            <a:r>
              <a:rPr lang="pt-BR" sz="2000" dirty="0">
                <a:solidFill>
                  <a:schemeClr val="tx1">
                    <a:lumMod val="65000"/>
                    <a:lumOff val="35000"/>
                  </a:schemeClr>
                </a:solidFill>
              </a:rPr>
              <a:t> são as portas usadas por linhas de telefonia analógica (também conhecidas por POTS – </a:t>
            </a:r>
            <a:r>
              <a:rPr lang="pt-BR" sz="2000" dirty="0" err="1">
                <a:solidFill>
                  <a:schemeClr val="tx1">
                    <a:lumMod val="65000"/>
                    <a:lumOff val="35000"/>
                  </a:schemeClr>
                </a:solidFill>
              </a:rPr>
              <a:t>Plain</a:t>
            </a:r>
            <a:r>
              <a:rPr lang="pt-BR" sz="2000" dirty="0">
                <a:solidFill>
                  <a:schemeClr val="tx1">
                    <a:lumMod val="65000"/>
                    <a:lumOff val="35000"/>
                  </a:schemeClr>
                </a:solidFill>
              </a:rPr>
              <a:t> </a:t>
            </a:r>
            <a:r>
              <a:rPr lang="pt-BR" sz="2000" dirty="0" err="1">
                <a:solidFill>
                  <a:schemeClr val="tx1">
                    <a:lumMod val="65000"/>
                    <a:lumOff val="35000"/>
                  </a:schemeClr>
                </a:solidFill>
              </a:rPr>
              <a:t>Old</a:t>
            </a:r>
            <a:r>
              <a:rPr lang="pt-BR" sz="2000" dirty="0">
                <a:solidFill>
                  <a:schemeClr val="tx1">
                    <a:lumMod val="65000"/>
                    <a:lumOff val="35000"/>
                  </a:schemeClr>
                </a:solidFill>
              </a:rPr>
              <a:t> </a:t>
            </a:r>
            <a:r>
              <a:rPr lang="pt-BR" sz="2000" dirty="0" err="1">
                <a:solidFill>
                  <a:schemeClr val="tx1">
                    <a:lumMod val="65000"/>
                    <a:lumOff val="35000"/>
                  </a:schemeClr>
                </a:solidFill>
              </a:rPr>
              <a:t>Telephone</a:t>
            </a:r>
            <a:r>
              <a:rPr lang="pt-BR" sz="2000" dirty="0">
                <a:solidFill>
                  <a:schemeClr val="tx1">
                    <a:lumMod val="65000"/>
                    <a:lumOff val="35000"/>
                  </a:schemeClr>
                </a:solidFill>
              </a:rPr>
              <a:t> Service). </a:t>
            </a:r>
          </a:p>
          <a:p>
            <a:endParaRPr lang="pt-BR" sz="2000" dirty="0">
              <a:solidFill>
                <a:schemeClr val="tx1">
                  <a:lumMod val="65000"/>
                  <a:lumOff val="35000"/>
                </a:schemeClr>
              </a:solidFill>
            </a:endParaRPr>
          </a:p>
          <a:p>
            <a:r>
              <a:rPr lang="pt-BR" sz="2000" b="1" dirty="0">
                <a:solidFill>
                  <a:schemeClr val="tx1">
                    <a:lumMod val="65000"/>
                    <a:lumOff val="35000"/>
                  </a:schemeClr>
                </a:solidFill>
              </a:rPr>
              <a:t>FXS</a:t>
            </a:r>
            <a:r>
              <a:rPr lang="pt-BR" sz="2000" dirty="0">
                <a:solidFill>
                  <a:schemeClr val="tx1">
                    <a:lumMod val="65000"/>
                    <a:lumOff val="35000"/>
                  </a:schemeClr>
                </a:solidFill>
              </a:rPr>
              <a:t> - </a:t>
            </a:r>
            <a:r>
              <a:rPr lang="pt-BR" sz="2000" dirty="0" err="1">
                <a:solidFill>
                  <a:schemeClr val="tx1">
                    <a:lumMod val="65000"/>
                    <a:lumOff val="35000"/>
                  </a:schemeClr>
                </a:solidFill>
              </a:rPr>
              <a:t>Foreign</a:t>
            </a:r>
            <a:r>
              <a:rPr lang="pt-BR" sz="2000" dirty="0">
                <a:solidFill>
                  <a:schemeClr val="tx1">
                    <a:lumMod val="65000"/>
                    <a:lumOff val="35000"/>
                  </a:schemeClr>
                </a:solidFill>
              </a:rPr>
              <a:t> </a:t>
            </a:r>
            <a:r>
              <a:rPr lang="pt-BR" sz="2000" dirty="0" err="1">
                <a:solidFill>
                  <a:schemeClr val="tx1">
                    <a:lumMod val="65000"/>
                    <a:lumOff val="35000"/>
                  </a:schemeClr>
                </a:solidFill>
              </a:rPr>
              <a:t>eXchange</a:t>
            </a:r>
            <a:r>
              <a:rPr lang="pt-BR" sz="2000" dirty="0">
                <a:solidFill>
                  <a:schemeClr val="tx1">
                    <a:lumMod val="65000"/>
                    <a:lumOff val="35000"/>
                  </a:schemeClr>
                </a:solidFill>
              </a:rPr>
              <a:t> </a:t>
            </a:r>
            <a:r>
              <a:rPr lang="pt-BR" sz="2000" dirty="0" err="1">
                <a:solidFill>
                  <a:schemeClr val="tx1">
                    <a:lumMod val="65000"/>
                    <a:lumOff val="35000"/>
                  </a:schemeClr>
                </a:solidFill>
              </a:rPr>
              <a:t>Subscriber</a:t>
            </a:r>
            <a:r>
              <a:rPr lang="pt-BR" sz="2000" dirty="0">
                <a:solidFill>
                  <a:schemeClr val="tx1">
                    <a:lumMod val="65000"/>
                    <a:lumOff val="35000"/>
                  </a:schemeClr>
                </a:solidFill>
              </a:rPr>
              <a:t>. É a interface que fornece a linha analógica ao assinante. Em outras palavras, é o “</a:t>
            </a:r>
            <a:r>
              <a:rPr lang="pt-BR" sz="2000" dirty="0" err="1">
                <a:solidFill>
                  <a:schemeClr val="tx1">
                    <a:lumMod val="65000"/>
                    <a:lumOff val="35000"/>
                  </a:schemeClr>
                </a:solidFill>
              </a:rPr>
              <a:t>plug</a:t>
            </a:r>
            <a:r>
              <a:rPr lang="pt-BR" sz="2000" dirty="0">
                <a:solidFill>
                  <a:schemeClr val="tx1">
                    <a:lumMod val="65000"/>
                    <a:lumOff val="35000"/>
                  </a:schemeClr>
                </a:solidFill>
              </a:rPr>
              <a:t> na parede” que fornece o tom de marcação, corrente de energia e som. </a:t>
            </a:r>
          </a:p>
        </p:txBody>
      </p:sp>
      <p:pic>
        <p:nvPicPr>
          <p:cNvPr id="3" name="Imagem 2"/>
          <p:cNvPicPr>
            <a:picLocks noChangeAspect="1"/>
          </p:cNvPicPr>
          <p:nvPr/>
        </p:nvPicPr>
        <p:blipFill>
          <a:blip r:embed="rId3"/>
          <a:stretch>
            <a:fillRect/>
          </a:stretch>
        </p:blipFill>
        <p:spPr>
          <a:xfrm>
            <a:off x="1591793" y="1224234"/>
            <a:ext cx="7048229" cy="3199809"/>
          </a:xfrm>
          <a:prstGeom prst="rect">
            <a:avLst/>
          </a:prstGeom>
        </p:spPr>
      </p:pic>
      <p:sp>
        <p:nvSpPr>
          <p:cNvPr id="8" name="Shape 104"/>
          <p:cNvSpPr txBox="1">
            <a:spLocks/>
          </p:cNvSpPr>
          <p:nvPr/>
        </p:nvSpPr>
        <p:spPr>
          <a:xfrm>
            <a:off x="123614" y="82626"/>
            <a:ext cx="9426786" cy="1320800"/>
          </a:xfrm>
          <a:prstGeom prst="rect">
            <a:avLst/>
          </a:prstGeom>
        </p:spPr>
        <p:txBody>
          <a:bodyPr vert="horz" lIns="121900" tIns="121900" rIns="121900" bIns="121900" rtlCol="0" anchor="t" anchorCtr="0">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 b="1" dirty="0"/>
              <a:t>CENTRAIS IP – Interfaces </a:t>
            </a:r>
            <a:r>
              <a:rPr lang="en" b="1" dirty="0">
                <a:solidFill>
                  <a:srgbClr val="FF0000"/>
                </a:solidFill>
              </a:rPr>
              <a:t>FXS</a:t>
            </a:r>
            <a:r>
              <a:rPr lang="en" b="1" dirty="0"/>
              <a:t> e FXO</a:t>
            </a:r>
            <a:br>
              <a:rPr lang="en" b="1" dirty="0"/>
            </a:br>
            <a:endParaRPr lang="en" sz="1867" b="1" dirty="0">
              <a:solidFill>
                <a:schemeClr val="bg1"/>
              </a:solidFill>
            </a:endParaRPr>
          </a:p>
        </p:txBody>
      </p:sp>
      <p:pic>
        <p:nvPicPr>
          <p:cNvPr id="9" name="Picture 2" descr="http://life.com.br/images/life/logolif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
        <p:nvSpPr>
          <p:cNvPr id="6" name="Seta para cima 5"/>
          <p:cNvSpPr/>
          <p:nvPr/>
        </p:nvSpPr>
        <p:spPr>
          <a:xfrm>
            <a:off x="9550400" y="228600"/>
            <a:ext cx="1943100" cy="1676400"/>
          </a:xfrm>
          <a:prstGeom prst="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1774937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385234" y="228600"/>
            <a:ext cx="9190566" cy="1320800"/>
          </a:xfrm>
        </p:spPr>
        <p:txBody>
          <a:bodyPr/>
          <a:lstStyle/>
          <a:p>
            <a:r>
              <a:rPr lang="pt-BR" b="1" dirty="0"/>
              <a:t>COMPARAÇÃO HISTÓRICA DE TRANSIÇÃO DAS TECNOLOGIAS:</a:t>
            </a:r>
          </a:p>
        </p:txBody>
      </p:sp>
      <p:sp>
        <p:nvSpPr>
          <p:cNvPr id="3" name="Espaço Reservado para Conteúdo 2"/>
          <p:cNvSpPr>
            <a:spLocks noGrp="1"/>
          </p:cNvSpPr>
          <p:nvPr>
            <p:ph idx="1"/>
          </p:nvPr>
        </p:nvSpPr>
        <p:spPr>
          <a:xfrm>
            <a:off x="385234" y="1231711"/>
            <a:ext cx="8492066" cy="6148766"/>
          </a:xfrm>
        </p:spPr>
        <p:txBody>
          <a:bodyPr>
            <a:normAutofit/>
          </a:bodyPr>
          <a:lstStyle/>
          <a:p>
            <a:pPr marL="0" indent="0">
              <a:buNone/>
            </a:pPr>
            <a:endParaRPr lang="pt-BR" sz="2800" b="1" dirty="0"/>
          </a:p>
          <a:p>
            <a:r>
              <a:rPr lang="pt-BR" sz="2800" dirty="0"/>
              <a:t>1ª fase: telefonia analógica, a primeira existente, consiste em transmitir a voz do seu estado original de uma ponta a outra;</a:t>
            </a:r>
          </a:p>
          <a:p>
            <a:r>
              <a:rPr lang="pt-BR" sz="2800" dirty="0"/>
              <a:t>2ª fase: telefonia digital, se diferencia em fazer a codificação da voz no intermédio de uma ponta para outra;</a:t>
            </a:r>
          </a:p>
          <a:p>
            <a:r>
              <a:rPr lang="pt-BR" sz="2800" dirty="0"/>
              <a:t>3ª fase: telefonia IP, além da codificação da voz, permite também encapsulá-la para ser transmitida;</a:t>
            </a:r>
          </a:p>
          <a:p>
            <a:endParaRPr lang="pt-BR" dirty="0"/>
          </a:p>
        </p:txBody>
      </p:sp>
      <p:pic>
        <p:nvPicPr>
          <p:cNvPr id="5" name="Picture 2" descr="http://life.com.br/images/life/logolif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
        <p:nvSpPr>
          <p:cNvPr id="6" name="Seta para cima 5"/>
          <p:cNvSpPr/>
          <p:nvPr/>
        </p:nvSpPr>
        <p:spPr>
          <a:xfrm>
            <a:off x="9550400" y="228600"/>
            <a:ext cx="1943100" cy="1676400"/>
          </a:xfrm>
          <a:prstGeom prst="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6193702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6" name="Shape 116"/>
          <p:cNvSpPr txBox="1">
            <a:spLocks noGrp="1"/>
          </p:cNvSpPr>
          <p:nvPr>
            <p:ph type="sldNum" sz="quarter" idx="12"/>
          </p:nvPr>
        </p:nvSpPr>
        <p:spPr>
          <a:prstGeom prst="rect">
            <a:avLst/>
          </a:prstGeom>
        </p:spPr>
        <p:txBody>
          <a:bodyPr vert="horz" lIns="121900" tIns="121900" rIns="121900" bIns="121900" rtlCol="0" anchor="ctr" anchorCtr="0">
            <a:noAutofit/>
          </a:bodyPr>
          <a:lstStyle/>
          <a:p>
            <a:fld id="{00000000-1234-1234-1234-123412341234}" type="slidenum">
              <a:rPr lang="en"/>
              <a:pPr/>
              <a:t>60</a:t>
            </a:fld>
            <a:endParaRPr lang="en" dirty="0"/>
          </a:p>
        </p:txBody>
      </p:sp>
      <p:sp>
        <p:nvSpPr>
          <p:cNvPr id="2" name="Retângulo 1"/>
          <p:cNvSpPr/>
          <p:nvPr/>
        </p:nvSpPr>
        <p:spPr>
          <a:xfrm>
            <a:off x="123614" y="2383566"/>
            <a:ext cx="10307799" cy="2677656"/>
          </a:xfrm>
          <a:prstGeom prst="rect">
            <a:avLst/>
          </a:prstGeom>
        </p:spPr>
        <p:txBody>
          <a:bodyPr wrap="square">
            <a:spAutoFit/>
          </a:bodyPr>
          <a:lstStyle/>
          <a:p>
            <a:r>
              <a:rPr lang="pt-BR" sz="2400" b="1" dirty="0">
                <a:solidFill>
                  <a:schemeClr val="tx1">
                    <a:lumMod val="65000"/>
                    <a:lumOff val="35000"/>
                  </a:schemeClr>
                </a:solidFill>
              </a:rPr>
              <a:t>FXO</a:t>
            </a:r>
            <a:r>
              <a:rPr lang="pt-BR" sz="2400" dirty="0">
                <a:solidFill>
                  <a:schemeClr val="tx1">
                    <a:lumMod val="65000"/>
                    <a:lumOff val="35000"/>
                  </a:schemeClr>
                </a:solidFill>
              </a:rPr>
              <a:t> - </a:t>
            </a:r>
            <a:r>
              <a:rPr lang="pt-BR" sz="2400" dirty="0" err="1">
                <a:solidFill>
                  <a:schemeClr val="tx1">
                    <a:lumMod val="65000"/>
                    <a:lumOff val="35000"/>
                  </a:schemeClr>
                </a:solidFill>
              </a:rPr>
              <a:t>Foreign</a:t>
            </a:r>
            <a:r>
              <a:rPr lang="pt-BR" sz="2400" dirty="0">
                <a:solidFill>
                  <a:schemeClr val="tx1">
                    <a:lumMod val="65000"/>
                    <a:lumOff val="35000"/>
                  </a:schemeClr>
                </a:solidFill>
              </a:rPr>
              <a:t> </a:t>
            </a:r>
            <a:r>
              <a:rPr lang="pt-BR" sz="2400" dirty="0" err="1">
                <a:solidFill>
                  <a:schemeClr val="tx1">
                    <a:lumMod val="65000"/>
                    <a:lumOff val="35000"/>
                  </a:schemeClr>
                </a:solidFill>
              </a:rPr>
              <a:t>eXchange</a:t>
            </a:r>
            <a:r>
              <a:rPr lang="pt-BR" sz="2400" dirty="0">
                <a:solidFill>
                  <a:schemeClr val="tx1">
                    <a:lumMod val="65000"/>
                    <a:lumOff val="35000"/>
                  </a:schemeClr>
                </a:solidFill>
              </a:rPr>
              <a:t> Office. É a interface que recebe a linha analógica. É o </a:t>
            </a:r>
            <a:r>
              <a:rPr lang="pt-BR" sz="2400" dirty="0" err="1">
                <a:solidFill>
                  <a:schemeClr val="tx1">
                    <a:lumMod val="65000"/>
                    <a:lumOff val="35000"/>
                  </a:schemeClr>
                </a:solidFill>
              </a:rPr>
              <a:t>plug</a:t>
            </a:r>
            <a:r>
              <a:rPr lang="pt-BR" sz="2400" dirty="0">
                <a:solidFill>
                  <a:schemeClr val="tx1">
                    <a:lumMod val="65000"/>
                    <a:lumOff val="35000"/>
                  </a:schemeClr>
                </a:solidFill>
              </a:rPr>
              <a:t> no telefone ou aparelho de fax, ou o(s) </a:t>
            </a:r>
            <a:r>
              <a:rPr lang="pt-BR" sz="2400" dirty="0" err="1">
                <a:solidFill>
                  <a:schemeClr val="tx1">
                    <a:lumMod val="65000"/>
                    <a:lumOff val="35000"/>
                  </a:schemeClr>
                </a:solidFill>
              </a:rPr>
              <a:t>plug</a:t>
            </a:r>
            <a:r>
              <a:rPr lang="pt-BR" sz="2400" dirty="0">
                <a:solidFill>
                  <a:schemeClr val="tx1">
                    <a:lumMod val="65000"/>
                    <a:lumOff val="35000"/>
                  </a:schemeClr>
                </a:solidFill>
              </a:rPr>
              <a:t>(s) no seu sistema de telefonia analógica. Indica se o telefone está no gancho/fora do gancho (circuito fechado). Como a porta FXO está ligada a um dispositivo, tal como fax ou telefone, esse dispositivo é normalmente chamado de ‘dispositivo </a:t>
            </a:r>
          </a:p>
          <a:p>
            <a:r>
              <a:rPr lang="pt-BR" sz="2400" dirty="0">
                <a:solidFill>
                  <a:schemeClr val="tx1">
                    <a:lumMod val="65000"/>
                    <a:lumOff val="35000"/>
                  </a:schemeClr>
                </a:solidFill>
              </a:rPr>
              <a:t>FXO’.</a:t>
            </a:r>
          </a:p>
        </p:txBody>
      </p:sp>
      <p:sp>
        <p:nvSpPr>
          <p:cNvPr id="7" name="Shape 104"/>
          <p:cNvSpPr txBox="1">
            <a:spLocks/>
          </p:cNvSpPr>
          <p:nvPr/>
        </p:nvSpPr>
        <p:spPr>
          <a:xfrm>
            <a:off x="123614" y="82626"/>
            <a:ext cx="9426786" cy="1320800"/>
          </a:xfrm>
          <a:prstGeom prst="rect">
            <a:avLst/>
          </a:prstGeom>
        </p:spPr>
        <p:txBody>
          <a:bodyPr vert="horz" lIns="121900" tIns="121900" rIns="121900" bIns="121900" rtlCol="0" anchor="t" anchorCtr="0">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 b="1" dirty="0"/>
              <a:t>CENTRAIS IP – Interfaces FXS e </a:t>
            </a:r>
            <a:r>
              <a:rPr lang="en" b="1" dirty="0">
                <a:solidFill>
                  <a:srgbClr val="FF0000"/>
                </a:solidFill>
              </a:rPr>
              <a:t>FXO</a:t>
            </a:r>
            <a:br>
              <a:rPr lang="en" b="1" dirty="0">
                <a:solidFill>
                  <a:srgbClr val="FF0000"/>
                </a:solidFill>
              </a:rPr>
            </a:br>
            <a:endParaRPr lang="en" sz="1867" b="1" dirty="0">
              <a:solidFill>
                <a:srgbClr val="FF0000"/>
              </a:solidFill>
            </a:endParaRPr>
          </a:p>
        </p:txBody>
      </p:sp>
      <p:pic>
        <p:nvPicPr>
          <p:cNvPr id="8" name="Picture 2" descr="http://life.com.br/images/life/logolif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
        <p:nvSpPr>
          <p:cNvPr id="6" name="Seta para cima 5"/>
          <p:cNvSpPr/>
          <p:nvPr/>
        </p:nvSpPr>
        <p:spPr>
          <a:xfrm>
            <a:off x="9550400" y="228600"/>
            <a:ext cx="1943100" cy="1676400"/>
          </a:xfrm>
          <a:prstGeom prst="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28553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266" name="Picture 2" descr="Imagem relacio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3419" y="1089875"/>
            <a:ext cx="2694972" cy="2918045"/>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descr="Resultado de imagem para asterisk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5486" y="1415366"/>
            <a:ext cx="2392984" cy="1410020"/>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Resultado de imagem para digista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5486" y="2934044"/>
            <a:ext cx="3200523" cy="1072175"/>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descr="Resultado de imagem para Intelbra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34668" y="4007920"/>
            <a:ext cx="371856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p:cNvPicPr>
            <a:picLocks noChangeAspect="1"/>
          </p:cNvPicPr>
          <p:nvPr/>
        </p:nvPicPr>
        <p:blipFill>
          <a:blip r:embed="rId7"/>
          <a:stretch>
            <a:fillRect/>
          </a:stretch>
        </p:blipFill>
        <p:spPr>
          <a:xfrm>
            <a:off x="1433419" y="5478267"/>
            <a:ext cx="3960529" cy="1379733"/>
          </a:xfrm>
          <a:prstGeom prst="rect">
            <a:avLst/>
          </a:prstGeom>
        </p:spPr>
      </p:pic>
      <p:pic>
        <p:nvPicPr>
          <p:cNvPr id="4" name="Imagem 3"/>
          <p:cNvPicPr>
            <a:picLocks noChangeAspect="1"/>
          </p:cNvPicPr>
          <p:nvPr/>
        </p:nvPicPr>
        <p:blipFill>
          <a:blip r:embed="rId8"/>
          <a:stretch>
            <a:fillRect/>
          </a:stretch>
        </p:blipFill>
        <p:spPr>
          <a:xfrm>
            <a:off x="6000938" y="5640578"/>
            <a:ext cx="2667000" cy="1028700"/>
          </a:xfrm>
          <a:prstGeom prst="rect">
            <a:avLst/>
          </a:prstGeom>
        </p:spPr>
      </p:pic>
      <p:sp>
        <p:nvSpPr>
          <p:cNvPr id="12" name="Shape 104"/>
          <p:cNvSpPr txBox="1">
            <a:spLocks/>
          </p:cNvSpPr>
          <p:nvPr/>
        </p:nvSpPr>
        <p:spPr>
          <a:xfrm>
            <a:off x="123614" y="82626"/>
            <a:ext cx="9426786" cy="1320800"/>
          </a:xfrm>
          <a:prstGeom prst="rect">
            <a:avLst/>
          </a:prstGeom>
        </p:spPr>
        <p:txBody>
          <a:bodyPr vert="horz" lIns="121900" tIns="121900" rIns="121900" bIns="121900" rtlCol="0" anchor="t" anchorCtr="0">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 b="1" dirty="0"/>
              <a:t>CENTRAIS IP – MARCAS</a:t>
            </a:r>
            <a:endParaRPr lang="en" sz="1867" b="1" dirty="0">
              <a:solidFill>
                <a:schemeClr val="bg1"/>
              </a:solidFill>
            </a:endParaRPr>
          </a:p>
        </p:txBody>
      </p:sp>
      <p:pic>
        <p:nvPicPr>
          <p:cNvPr id="13" name="Picture 2" descr="http://life.com.br/images/life/logolif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
        <p:nvSpPr>
          <p:cNvPr id="10" name="Seta para cima 9"/>
          <p:cNvSpPr/>
          <p:nvPr/>
        </p:nvSpPr>
        <p:spPr>
          <a:xfrm>
            <a:off x="9550400" y="228600"/>
            <a:ext cx="1943100" cy="1676400"/>
          </a:xfrm>
          <a:prstGeom prst="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7523859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life.com.br/images/life/logolif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p:cNvSpPr txBox="1"/>
          <p:nvPr/>
        </p:nvSpPr>
        <p:spPr>
          <a:xfrm>
            <a:off x="406400" y="1371600"/>
            <a:ext cx="10375900" cy="4524315"/>
          </a:xfrm>
          <a:prstGeom prst="rect">
            <a:avLst/>
          </a:prstGeom>
          <a:noFill/>
        </p:spPr>
        <p:txBody>
          <a:bodyPr wrap="square" rtlCol="0">
            <a:spAutoFit/>
          </a:bodyPr>
          <a:lstStyle/>
          <a:p>
            <a:pPr marL="342900" indent="-342900">
              <a:buFont typeface="+mj-lt"/>
              <a:buAutoNum type="arabicPeriod"/>
            </a:pPr>
            <a:r>
              <a:rPr lang="pt-BR" sz="3200" dirty="0">
                <a:solidFill>
                  <a:schemeClr val="tx1">
                    <a:lumMod val="65000"/>
                    <a:lumOff val="35000"/>
                  </a:schemeClr>
                </a:solidFill>
              </a:rPr>
              <a:t>INTRODUÇÃO À TELEFONIA</a:t>
            </a:r>
          </a:p>
          <a:p>
            <a:pPr marL="342900" indent="-342900">
              <a:buFont typeface="+mj-lt"/>
              <a:buAutoNum type="arabicPeriod"/>
            </a:pPr>
            <a:endParaRPr lang="pt-BR" sz="3200" dirty="0">
              <a:solidFill>
                <a:schemeClr val="tx1">
                  <a:lumMod val="65000"/>
                  <a:lumOff val="35000"/>
                </a:schemeClr>
              </a:solidFill>
            </a:endParaRPr>
          </a:p>
          <a:p>
            <a:pPr marL="342900" indent="-342900">
              <a:buFont typeface="+mj-lt"/>
              <a:buAutoNum type="arabicPeriod"/>
            </a:pPr>
            <a:r>
              <a:rPr lang="pt-BR" sz="3200" dirty="0">
                <a:solidFill>
                  <a:schemeClr val="tx1">
                    <a:lumMod val="65000"/>
                    <a:lumOff val="35000"/>
                  </a:schemeClr>
                </a:solidFill>
              </a:rPr>
              <a:t>COMO ACONTECEM AS CHAMADAS – LOCAL, LDN E LDI</a:t>
            </a:r>
          </a:p>
          <a:p>
            <a:pPr marL="342900" indent="-342900">
              <a:buFont typeface="+mj-lt"/>
              <a:buAutoNum type="arabicPeriod"/>
            </a:pPr>
            <a:endParaRPr lang="pt-BR" sz="3200" dirty="0">
              <a:solidFill>
                <a:schemeClr val="tx1">
                  <a:lumMod val="65000"/>
                  <a:lumOff val="35000"/>
                </a:schemeClr>
              </a:solidFill>
            </a:endParaRPr>
          </a:p>
          <a:p>
            <a:pPr marL="342900" indent="-342900">
              <a:buFont typeface="+mj-lt"/>
              <a:buAutoNum type="arabicPeriod"/>
            </a:pPr>
            <a:r>
              <a:rPr lang="pt-BR" sz="3200" dirty="0">
                <a:solidFill>
                  <a:schemeClr val="tx1">
                    <a:lumMod val="65000"/>
                    <a:lumOff val="35000"/>
                  </a:schemeClr>
                </a:solidFill>
              </a:rPr>
              <a:t>TELEFONIA IP</a:t>
            </a:r>
          </a:p>
          <a:p>
            <a:pPr marL="342900" indent="-342900">
              <a:buFont typeface="+mj-lt"/>
              <a:buAutoNum type="arabicPeriod"/>
            </a:pPr>
            <a:endParaRPr lang="pt-BR" sz="3200" dirty="0">
              <a:solidFill>
                <a:schemeClr val="tx1">
                  <a:lumMod val="65000"/>
                  <a:lumOff val="35000"/>
                </a:schemeClr>
              </a:solidFill>
            </a:endParaRPr>
          </a:p>
          <a:p>
            <a:pPr marL="342900" indent="-342900">
              <a:buFont typeface="+mj-lt"/>
              <a:buAutoNum type="arabicPeriod"/>
            </a:pPr>
            <a:r>
              <a:rPr lang="pt-BR" sz="3200" dirty="0">
                <a:solidFill>
                  <a:srgbClr val="FF0000"/>
                </a:solidFill>
              </a:rPr>
              <a:t>OPERADORA DE TELEFONIA NGN</a:t>
            </a:r>
          </a:p>
          <a:p>
            <a:pPr marL="342900" indent="-342900">
              <a:buFont typeface="+mj-lt"/>
              <a:buAutoNum type="arabicPeriod"/>
            </a:pPr>
            <a:endParaRPr lang="pt-BR" sz="3200" dirty="0">
              <a:solidFill>
                <a:schemeClr val="tx1">
                  <a:lumMod val="65000"/>
                  <a:lumOff val="35000"/>
                </a:schemeClr>
              </a:solidFill>
            </a:endParaRPr>
          </a:p>
          <a:p>
            <a:pPr marL="342900" indent="-342900">
              <a:buFont typeface="+mj-lt"/>
              <a:buAutoNum type="arabicPeriod"/>
            </a:pPr>
            <a:r>
              <a:rPr lang="pt-BR" sz="3200" dirty="0">
                <a:solidFill>
                  <a:schemeClr val="tx1">
                    <a:lumMod val="65000"/>
                    <a:lumOff val="35000"/>
                  </a:schemeClr>
                </a:solidFill>
              </a:rPr>
              <a:t>PROJETO BÁSICO DE UM SISTEMA DE TELEFONIA NGN</a:t>
            </a:r>
          </a:p>
        </p:txBody>
      </p:sp>
      <p:sp>
        <p:nvSpPr>
          <p:cNvPr id="6" name="Título 1"/>
          <p:cNvSpPr>
            <a:spLocks noGrp="1"/>
          </p:cNvSpPr>
          <p:nvPr>
            <p:ph type="title"/>
          </p:nvPr>
        </p:nvSpPr>
        <p:spPr>
          <a:xfrm>
            <a:off x="406400" y="317500"/>
            <a:ext cx="8596668" cy="1320800"/>
          </a:xfrm>
        </p:spPr>
        <p:txBody>
          <a:bodyPr/>
          <a:lstStyle/>
          <a:p>
            <a:r>
              <a:rPr lang="pt-BR" dirty="0"/>
              <a:t>AGENDA</a:t>
            </a:r>
          </a:p>
        </p:txBody>
      </p:sp>
    </p:spTree>
    <p:extLst>
      <p:ext uri="{BB962C8B-B14F-4D97-AF65-F5344CB8AC3E}">
        <p14:creationId xmlns:p14="http://schemas.microsoft.com/office/powerpoint/2010/main" val="28835061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5112" y="274034"/>
            <a:ext cx="8534400" cy="1507067"/>
          </a:xfrm>
        </p:spPr>
        <p:txBody>
          <a:bodyPr>
            <a:normAutofit/>
          </a:bodyPr>
          <a:lstStyle/>
          <a:p>
            <a:r>
              <a:rPr lang="pt-BR" dirty="0"/>
              <a:t>OPERADORA DE TELEFONIA NGN</a:t>
            </a:r>
          </a:p>
        </p:txBody>
      </p:sp>
      <p:sp>
        <p:nvSpPr>
          <p:cNvPr id="3" name="Espaço Reservado para Conteúdo 2"/>
          <p:cNvSpPr>
            <a:spLocks noGrp="1"/>
          </p:cNvSpPr>
          <p:nvPr>
            <p:ph idx="1"/>
          </p:nvPr>
        </p:nvSpPr>
        <p:spPr>
          <a:xfrm>
            <a:off x="265112" y="1396620"/>
            <a:ext cx="10225088" cy="4982335"/>
          </a:xfrm>
        </p:spPr>
        <p:txBody>
          <a:bodyPr>
            <a:noAutofit/>
          </a:bodyPr>
          <a:lstStyle/>
          <a:p>
            <a:r>
              <a:rPr lang="pt-BR" sz="3200" dirty="0"/>
              <a:t>A topologia e arquitetura de um sistema de telefonia para um operadora NGN é composto por 04 partes:</a:t>
            </a:r>
          </a:p>
          <a:p>
            <a:endParaRPr lang="pt-BR" sz="3200" dirty="0"/>
          </a:p>
          <a:p>
            <a:pPr marL="514350" indent="-514350">
              <a:buFont typeface="+mj-lt"/>
              <a:buAutoNum type="arabicPeriod"/>
            </a:pPr>
            <a:r>
              <a:rPr lang="pt-BR" sz="3200" dirty="0"/>
              <a:t>Terminação no Cliente Final</a:t>
            </a:r>
          </a:p>
          <a:p>
            <a:pPr marL="514350" indent="-514350">
              <a:buFont typeface="+mj-lt"/>
              <a:buAutoNum type="arabicPeriod"/>
            </a:pPr>
            <a:r>
              <a:rPr lang="pt-BR" sz="3200" dirty="0"/>
              <a:t>Rede de Acesso</a:t>
            </a:r>
          </a:p>
          <a:p>
            <a:pPr marL="514350" indent="-514350">
              <a:buFont typeface="+mj-lt"/>
              <a:buAutoNum type="arabicPeriod"/>
            </a:pPr>
            <a:r>
              <a:rPr lang="pt-BR" sz="3200" dirty="0"/>
              <a:t>Core de Serviço</a:t>
            </a:r>
          </a:p>
          <a:p>
            <a:pPr marL="514350" indent="-514350">
              <a:buFont typeface="+mj-lt"/>
              <a:buAutoNum type="arabicPeriod"/>
            </a:pPr>
            <a:r>
              <a:rPr lang="pt-BR" sz="3200" dirty="0"/>
              <a:t>Core de Interconexões</a:t>
            </a:r>
          </a:p>
          <a:p>
            <a:pPr marL="514350" indent="-514350">
              <a:buFont typeface="+mj-lt"/>
              <a:buAutoNum type="arabicPeriod"/>
            </a:pPr>
            <a:endParaRPr lang="pt-BR" sz="2800" dirty="0"/>
          </a:p>
        </p:txBody>
      </p:sp>
      <p:pic>
        <p:nvPicPr>
          <p:cNvPr id="5" name="Picture 2" descr="http://life.com.br/images/life/logolif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6583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5112" y="274034"/>
            <a:ext cx="8534400" cy="1507067"/>
          </a:xfrm>
        </p:spPr>
        <p:txBody>
          <a:bodyPr>
            <a:normAutofit/>
          </a:bodyPr>
          <a:lstStyle/>
          <a:p>
            <a:r>
              <a:rPr lang="pt-BR" dirty="0"/>
              <a:t>DIAGRAMA SIMPLIFICADO DE TOPOLOGIA NGN PARA OPERADORA DE TELEFONIA:</a:t>
            </a:r>
          </a:p>
        </p:txBody>
      </p:sp>
      <p:pic>
        <p:nvPicPr>
          <p:cNvPr id="5" name="Picture 2" descr="http://life.com.br/images/life/logolif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12" y="1560464"/>
            <a:ext cx="11571288" cy="4535189"/>
          </a:xfrm>
          <a:prstGeom prst="rect">
            <a:avLst/>
          </a:prstGeom>
        </p:spPr>
      </p:pic>
      <p:sp>
        <p:nvSpPr>
          <p:cNvPr id="7" name="Seta para cima 6"/>
          <p:cNvSpPr/>
          <p:nvPr/>
        </p:nvSpPr>
        <p:spPr>
          <a:xfrm>
            <a:off x="9550400" y="228600"/>
            <a:ext cx="1943100" cy="1676400"/>
          </a:xfrm>
          <a:prstGeom prst="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647538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5112" y="274034"/>
            <a:ext cx="8534400" cy="1507067"/>
          </a:xfrm>
        </p:spPr>
        <p:txBody>
          <a:bodyPr>
            <a:normAutofit/>
          </a:bodyPr>
          <a:lstStyle/>
          <a:p>
            <a:r>
              <a:rPr lang="pt-BR" dirty="0"/>
              <a:t>REDE DE ACESSO E TERMINAÇÃO NO CLIENTE FINAL</a:t>
            </a:r>
          </a:p>
        </p:txBody>
      </p:sp>
      <p:sp>
        <p:nvSpPr>
          <p:cNvPr id="7" name="Espaço Reservado para Conteúdo 2"/>
          <p:cNvSpPr>
            <a:spLocks noGrp="1"/>
          </p:cNvSpPr>
          <p:nvPr>
            <p:ph idx="1"/>
          </p:nvPr>
        </p:nvSpPr>
        <p:spPr>
          <a:xfrm>
            <a:off x="265112" y="1572642"/>
            <a:ext cx="10225088" cy="4982335"/>
          </a:xfrm>
        </p:spPr>
        <p:txBody>
          <a:bodyPr>
            <a:noAutofit/>
          </a:bodyPr>
          <a:lstStyle/>
          <a:p>
            <a:r>
              <a:rPr lang="pt-BR" sz="2000" dirty="0"/>
              <a:t>Na topologia NGN as redes de acesso utilizadas são geralmente as redes convergentes por meio de fibra óptica, das quais a que vem se tornando cada vez mais comum é a rede PON (Passive </a:t>
            </a:r>
            <a:r>
              <a:rPr lang="pt-BR" sz="2000" dirty="0" err="1"/>
              <a:t>Optical</a:t>
            </a:r>
            <a:r>
              <a:rPr lang="pt-BR" sz="2000" dirty="0"/>
              <a:t> Network).</a:t>
            </a:r>
          </a:p>
          <a:p>
            <a:endParaRPr lang="pt-BR" sz="2000" dirty="0"/>
          </a:p>
          <a:p>
            <a:r>
              <a:rPr lang="pt-BR" sz="2000" dirty="0"/>
              <a:t>Para um sistema de telefonia a rede de acesso basicamente consiste em:</a:t>
            </a:r>
          </a:p>
          <a:p>
            <a:pPr>
              <a:buFont typeface="Arial" panose="020B0604020202020204" pitchFamily="34" charset="0"/>
              <a:buChar char="•"/>
            </a:pPr>
            <a:r>
              <a:rPr lang="pt-BR" sz="2000" b="1" dirty="0"/>
              <a:t>DHCP Server: </a:t>
            </a:r>
            <a:r>
              <a:rPr lang="pt-BR" sz="2000" dirty="0"/>
              <a:t>roteamento de </a:t>
            </a:r>
            <a:r>
              <a:rPr lang="pt-BR" sz="2000" dirty="0" err="1"/>
              <a:t>Ips</a:t>
            </a:r>
            <a:r>
              <a:rPr lang="pt-BR" sz="2000" dirty="0"/>
              <a:t>;</a:t>
            </a:r>
          </a:p>
          <a:p>
            <a:pPr>
              <a:buFont typeface="Arial" panose="020B0604020202020204" pitchFamily="34" charset="0"/>
              <a:buChar char="•"/>
            </a:pPr>
            <a:r>
              <a:rPr lang="pt-BR" sz="2000" b="1" dirty="0"/>
              <a:t>OLT (</a:t>
            </a:r>
            <a:r>
              <a:rPr lang="pt-BR" sz="2000" b="1" dirty="0" err="1"/>
              <a:t>Optical</a:t>
            </a:r>
            <a:r>
              <a:rPr lang="pt-BR" sz="2000" b="1" dirty="0"/>
              <a:t> </a:t>
            </a:r>
            <a:r>
              <a:rPr lang="pt-BR" sz="2000" b="1" dirty="0" err="1"/>
              <a:t>Line</a:t>
            </a:r>
            <a:r>
              <a:rPr lang="pt-BR" sz="2000" b="1" dirty="0"/>
              <a:t> Terminal): </a:t>
            </a:r>
            <a:r>
              <a:rPr lang="pt-BR" sz="2000" dirty="0"/>
              <a:t>este equipamento viabiliza os serviços para os usuários finais e controla a qualidade do serviço (</a:t>
            </a:r>
            <a:r>
              <a:rPr lang="pt-BR" sz="2000" dirty="0" err="1"/>
              <a:t>QoS</a:t>
            </a:r>
            <a:r>
              <a:rPr lang="pt-BR" sz="2000" dirty="0"/>
              <a:t>) e o SLA, entre outras tarefas. A OLT é o elemento de realiza a multiplexação dos diferentes usuários na fibra óptica;</a:t>
            </a:r>
          </a:p>
          <a:p>
            <a:pPr>
              <a:buFont typeface="Arial" panose="020B0604020202020204" pitchFamily="34" charset="0"/>
              <a:buChar char="•"/>
            </a:pPr>
            <a:r>
              <a:rPr lang="pt-BR" sz="2000" b="1" dirty="0"/>
              <a:t>SPLITTER ÓPTICO: </a:t>
            </a:r>
            <a:r>
              <a:rPr lang="pt-BR" sz="2000" dirty="0"/>
              <a:t>Faz as derivações da fibra de acordo com o provisionamento de ganhos;</a:t>
            </a:r>
          </a:p>
          <a:p>
            <a:pPr>
              <a:buFont typeface="Arial" panose="020B0604020202020204" pitchFamily="34" charset="0"/>
              <a:buChar char="•"/>
            </a:pPr>
            <a:r>
              <a:rPr lang="pt-BR" sz="2000" b="1" dirty="0"/>
              <a:t>ONU (</a:t>
            </a:r>
            <a:r>
              <a:rPr lang="pt-BR" sz="2000" b="1" dirty="0" err="1"/>
              <a:t>Optical</a:t>
            </a:r>
            <a:r>
              <a:rPr lang="pt-BR" sz="2000" b="1" dirty="0"/>
              <a:t> Network Unit): </a:t>
            </a:r>
            <a:r>
              <a:rPr lang="pt-BR" sz="2000" dirty="0"/>
              <a:t>responsável por fazer a conversão dos sinais responsáveis por cada tipo de serviço (Telefonia: óptico -&gt; analógico FXS);</a:t>
            </a:r>
          </a:p>
        </p:txBody>
      </p:sp>
      <p:pic>
        <p:nvPicPr>
          <p:cNvPr id="5" name="Picture 2" descr="http://life.com.br/images/life/logolif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82514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5112" y="274034"/>
            <a:ext cx="8534400" cy="1507067"/>
          </a:xfrm>
        </p:spPr>
        <p:txBody>
          <a:bodyPr>
            <a:normAutofit/>
          </a:bodyPr>
          <a:lstStyle/>
          <a:p>
            <a:r>
              <a:rPr lang="pt-BR" dirty="0"/>
              <a:t>REDE DE ACESSO E TERMINAÇÃO NO CLIENTE FINAL</a:t>
            </a:r>
          </a:p>
        </p:txBody>
      </p:sp>
      <p:pic>
        <p:nvPicPr>
          <p:cNvPr id="5" name="Picture 2" descr="http://life.com.br/images/life/logolif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12" y="1691695"/>
            <a:ext cx="11596688" cy="4501043"/>
          </a:xfrm>
          <a:prstGeom prst="rect">
            <a:avLst/>
          </a:prstGeom>
        </p:spPr>
      </p:pic>
      <p:sp>
        <p:nvSpPr>
          <p:cNvPr id="7" name="Seta para cima 6"/>
          <p:cNvSpPr/>
          <p:nvPr/>
        </p:nvSpPr>
        <p:spPr>
          <a:xfrm>
            <a:off x="9550400" y="228600"/>
            <a:ext cx="1943100" cy="1676400"/>
          </a:xfrm>
          <a:prstGeom prst="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8228097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5112" y="274034"/>
            <a:ext cx="8534400" cy="1507067"/>
          </a:xfrm>
        </p:spPr>
        <p:txBody>
          <a:bodyPr>
            <a:normAutofit/>
          </a:bodyPr>
          <a:lstStyle/>
          <a:p>
            <a:r>
              <a:rPr lang="pt-BR" dirty="0"/>
              <a:t>ACESSO AO CLIENTE FINAL</a:t>
            </a:r>
          </a:p>
        </p:txBody>
      </p:sp>
      <p:sp>
        <p:nvSpPr>
          <p:cNvPr id="7" name="Espaço Reservado para Conteúdo 2"/>
          <p:cNvSpPr>
            <a:spLocks noGrp="1"/>
          </p:cNvSpPr>
          <p:nvPr>
            <p:ph idx="1"/>
          </p:nvPr>
        </p:nvSpPr>
        <p:spPr>
          <a:xfrm>
            <a:off x="265112" y="1202142"/>
            <a:ext cx="10225088" cy="4982335"/>
          </a:xfrm>
        </p:spPr>
        <p:txBody>
          <a:bodyPr>
            <a:noAutofit/>
          </a:bodyPr>
          <a:lstStyle/>
          <a:p>
            <a:r>
              <a:rPr lang="pt-BR" sz="2000" dirty="0"/>
              <a:t>Existem vários tipos de interfaces para acessar o cliente final, os mais conhecidos são: </a:t>
            </a:r>
            <a:r>
              <a:rPr lang="pt-BR" sz="2000" dirty="0" err="1"/>
              <a:t>ATAs</a:t>
            </a:r>
            <a:r>
              <a:rPr lang="pt-BR" sz="2000" dirty="0"/>
              <a:t>, </a:t>
            </a:r>
            <a:r>
              <a:rPr lang="pt-BR" sz="2000" dirty="0" err="1"/>
              <a:t>ONUs</a:t>
            </a:r>
            <a:r>
              <a:rPr lang="pt-BR" sz="2000" dirty="0"/>
              <a:t> com FXS, Gateways FXS, Gateways E1, PABX IP e Aparelhos IP;</a:t>
            </a:r>
          </a:p>
          <a:p>
            <a:endParaRPr lang="pt-BR" sz="2000" dirty="0"/>
          </a:p>
        </p:txBody>
      </p:sp>
      <p:pic>
        <p:nvPicPr>
          <p:cNvPr id="5" name="Picture 2" descr="http://life.com.br/images/life/logolif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Resultado de imagem para ATA CISCO"/>
          <p:cNvSpPr>
            <a:spLocks noChangeAspect="1" noChangeArrowheads="1"/>
          </p:cNvSpPr>
          <p:nvPr/>
        </p:nvSpPr>
        <p:spPr bwMode="auto">
          <a:xfrm>
            <a:off x="2440348" y="937781"/>
            <a:ext cx="98857" cy="9885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028" name="Picture 4" descr="Resultado de imagem para ATA CISC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585" y="2128875"/>
            <a:ext cx="1909613" cy="19096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m para ONU CIANE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990" y="3925194"/>
            <a:ext cx="2630848" cy="197313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sultado de imagem para gateway gxw400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1637" y="1946605"/>
            <a:ext cx="2358156" cy="197916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sultado de imagem para gateway E1 aliger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1965" y="4386262"/>
            <a:ext cx="2857500" cy="23526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sultado de imagem para PABX IP DIGISTA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80889" y="2235922"/>
            <a:ext cx="2326407" cy="133553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m relacionad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41715" y="3925194"/>
            <a:ext cx="2760153" cy="1840102"/>
          </a:xfrm>
          <a:prstGeom prst="rect">
            <a:avLst/>
          </a:prstGeom>
          <a:noFill/>
          <a:extLst>
            <a:ext uri="{909E8E84-426E-40DD-AFC4-6F175D3DCCD1}">
              <a14:hiddenFill xmlns:a14="http://schemas.microsoft.com/office/drawing/2010/main">
                <a:solidFill>
                  <a:srgbClr val="FFFFFF"/>
                </a:solidFill>
              </a14:hiddenFill>
            </a:ext>
          </a:extLst>
        </p:spPr>
      </p:pic>
      <p:sp>
        <p:nvSpPr>
          <p:cNvPr id="12" name="Seta para cima 11"/>
          <p:cNvSpPr/>
          <p:nvPr/>
        </p:nvSpPr>
        <p:spPr>
          <a:xfrm>
            <a:off x="9550400" y="228600"/>
            <a:ext cx="1943100" cy="1676400"/>
          </a:xfrm>
          <a:prstGeom prst="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1089693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5112" y="274034"/>
            <a:ext cx="8534400" cy="1507067"/>
          </a:xfrm>
        </p:spPr>
        <p:txBody>
          <a:bodyPr>
            <a:normAutofit/>
          </a:bodyPr>
          <a:lstStyle/>
          <a:p>
            <a:r>
              <a:rPr lang="pt-BR" dirty="0"/>
              <a:t>CORE DE SERVIÇO</a:t>
            </a:r>
          </a:p>
        </p:txBody>
      </p:sp>
      <p:sp>
        <p:nvSpPr>
          <p:cNvPr id="7" name="Espaço Reservado para Conteúdo 2"/>
          <p:cNvSpPr>
            <a:spLocks noGrp="1"/>
          </p:cNvSpPr>
          <p:nvPr>
            <p:ph idx="1"/>
          </p:nvPr>
        </p:nvSpPr>
        <p:spPr>
          <a:xfrm>
            <a:off x="265112" y="1396620"/>
            <a:ext cx="10225088" cy="4982335"/>
          </a:xfrm>
        </p:spPr>
        <p:txBody>
          <a:bodyPr>
            <a:noAutofit/>
          </a:bodyPr>
          <a:lstStyle/>
          <a:p>
            <a:r>
              <a:rPr lang="pt-BR" sz="2000" dirty="0"/>
              <a:t>O Core de Serviço é a parte do sistema responsável por gerenciar os clientes, perfis, bilhetagem, tarifas e tratativas de encaminhamento de chamadas para o core de interconexão de acordo com o tipo da chamada. É composto pelo </a:t>
            </a:r>
            <a:r>
              <a:rPr lang="pt-BR" sz="2000" dirty="0" err="1"/>
              <a:t>Softswitch</a:t>
            </a:r>
            <a:r>
              <a:rPr lang="pt-BR" sz="2000" dirty="0"/>
              <a:t>, Gateways para diversas funções e um servidor de banco de dados de portabilidades.</a:t>
            </a:r>
          </a:p>
          <a:p>
            <a:endParaRPr lang="pt-BR" sz="2000" dirty="0"/>
          </a:p>
          <a:p>
            <a:r>
              <a:rPr lang="pt-BR" sz="2000" dirty="0"/>
              <a:t>Os Gateways funcionam como periféricos para executar funções específicas que auxiliam o </a:t>
            </a:r>
            <a:r>
              <a:rPr lang="pt-BR" sz="2000" dirty="0" err="1"/>
              <a:t>softswitch</a:t>
            </a:r>
            <a:r>
              <a:rPr lang="pt-BR" sz="2000" dirty="0"/>
              <a:t>, bem como: mensagens de áudio, gerenciamento de números de serviços de utilidade pública, gerenciamento de </a:t>
            </a:r>
            <a:r>
              <a:rPr lang="pt-BR" sz="2000" dirty="0" err="1"/>
              <a:t>CNGs</a:t>
            </a:r>
            <a:r>
              <a:rPr lang="pt-BR" sz="2000" dirty="0"/>
              <a:t> e etc.</a:t>
            </a:r>
          </a:p>
          <a:p>
            <a:endParaRPr lang="pt-BR" sz="2000" dirty="0"/>
          </a:p>
          <a:p>
            <a:r>
              <a:rPr lang="pt-BR" sz="2000" dirty="0"/>
              <a:t>Devido a implementação da portabilidade no STFC, se fez necessário também o desenvolvimento de um banco de dados referência(BDR) para que todas as operadoras possam consultar as informações sobre os terminais numéricos. Sendo assim, toda operadora possui um banco de dados(BDO) espelho do BDR;</a:t>
            </a:r>
          </a:p>
          <a:p>
            <a:endParaRPr lang="pt-BR" sz="2000" dirty="0"/>
          </a:p>
        </p:txBody>
      </p:sp>
      <p:pic>
        <p:nvPicPr>
          <p:cNvPr id="5" name="Picture 2" descr="http://life.com.br/images/life/logolif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
        <p:nvSpPr>
          <p:cNvPr id="6" name="Seta para cima 5"/>
          <p:cNvSpPr/>
          <p:nvPr/>
        </p:nvSpPr>
        <p:spPr>
          <a:xfrm>
            <a:off x="9550400" y="228600"/>
            <a:ext cx="1943100" cy="1676400"/>
          </a:xfrm>
          <a:prstGeom prst="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198435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0" name="Picture 5" descr="SC2200SignallingControll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5633" y="1151133"/>
            <a:ext cx="1756080" cy="2232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descr="GenericSoftswitc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3867" y="1151133"/>
            <a:ext cx="1407783" cy="2232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9049" y="1151133"/>
            <a:ext cx="1422371" cy="2250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3" name="Line 8"/>
          <p:cNvSpPr>
            <a:spLocks noChangeShapeType="1"/>
          </p:cNvSpPr>
          <p:nvPr/>
        </p:nvSpPr>
        <p:spPr bwMode="auto">
          <a:xfrm>
            <a:off x="3315586" y="2267147"/>
            <a:ext cx="624417"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pt-BR" sz="2400"/>
          </a:p>
        </p:txBody>
      </p:sp>
      <p:sp>
        <p:nvSpPr>
          <p:cNvPr id="14" name="Line 9"/>
          <p:cNvSpPr>
            <a:spLocks noChangeShapeType="1"/>
          </p:cNvSpPr>
          <p:nvPr/>
        </p:nvSpPr>
        <p:spPr bwMode="auto">
          <a:xfrm>
            <a:off x="3315586" y="2555013"/>
            <a:ext cx="624417"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pt-BR" sz="2400"/>
          </a:p>
        </p:txBody>
      </p:sp>
      <p:sp>
        <p:nvSpPr>
          <p:cNvPr id="15" name="Text Box 3"/>
          <p:cNvSpPr txBox="1">
            <a:spLocks noChangeArrowheads="1"/>
          </p:cNvSpPr>
          <p:nvPr/>
        </p:nvSpPr>
        <p:spPr bwMode="auto">
          <a:xfrm>
            <a:off x="123614" y="3844310"/>
            <a:ext cx="10406119"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Blip>
                <a:blip r:embed="rId6"/>
              </a:buBlip>
              <a:defRPr kumimoji="1" sz="24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spcBef>
                <a:spcPct val="20000"/>
              </a:spcBef>
              <a:buBlip>
                <a:blip r:embed="rId7"/>
              </a:buBlip>
              <a:defRPr kumimoji="1" sz="20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spcBef>
                <a:spcPct val="20000"/>
              </a:spcBef>
              <a:buBlip>
                <a:blip r:embed="rId8"/>
              </a:buBlip>
              <a:defRPr kumimoji="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spcBef>
                <a:spcPct val="20000"/>
              </a:spcBef>
              <a:buClr>
                <a:srgbClr val="0000CC"/>
              </a:buClr>
              <a:buChar char="–"/>
              <a:defRPr kumimoji="1" sz="16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spcBef>
                <a:spcPct val="20000"/>
              </a:spcBef>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marL="342900" indent="-342900" eaLnBrk="1" hangingPunct="1">
              <a:spcBef>
                <a:spcPts val="0"/>
              </a:spcBef>
              <a:buFont typeface="Arial" panose="020B0604020202020204" pitchFamily="34" charset="0"/>
              <a:buChar char="•"/>
            </a:pPr>
            <a:r>
              <a:rPr lang="pt-BR" altLang="pt-BR" b="0" dirty="0">
                <a:solidFill>
                  <a:schemeClr val="tx1">
                    <a:lumMod val="65000"/>
                    <a:lumOff val="35000"/>
                  </a:schemeClr>
                </a:solidFill>
                <a:latin typeface="+mn-lt"/>
              </a:rPr>
              <a:t>O </a:t>
            </a:r>
            <a:r>
              <a:rPr lang="pt-BR" altLang="pt-BR" dirty="0" err="1">
                <a:solidFill>
                  <a:schemeClr val="tx1">
                    <a:lumMod val="65000"/>
                    <a:lumOff val="35000"/>
                  </a:schemeClr>
                </a:solidFill>
                <a:latin typeface="+mn-lt"/>
              </a:rPr>
              <a:t>Softswitch</a:t>
            </a:r>
            <a:r>
              <a:rPr lang="pt-BR" altLang="pt-BR" b="0" dirty="0">
                <a:solidFill>
                  <a:schemeClr val="tx1">
                    <a:lumMod val="65000"/>
                    <a:lumOff val="35000"/>
                  </a:schemeClr>
                </a:solidFill>
                <a:latin typeface="+mn-lt"/>
              </a:rPr>
              <a:t> é responsável por todo o tratamento da sinalização que trafega na rede. </a:t>
            </a:r>
          </a:p>
          <a:p>
            <a:pPr marL="342900" indent="-342900" eaLnBrk="1" hangingPunct="1">
              <a:spcBef>
                <a:spcPts val="0"/>
              </a:spcBef>
              <a:buFont typeface="Arial" panose="020B0604020202020204" pitchFamily="34" charset="0"/>
              <a:buChar char="•"/>
            </a:pPr>
            <a:r>
              <a:rPr lang="pt-BR" altLang="pt-BR" b="0" dirty="0">
                <a:solidFill>
                  <a:schemeClr val="tx1">
                    <a:lumMod val="65000"/>
                    <a:lumOff val="35000"/>
                  </a:schemeClr>
                </a:solidFill>
                <a:latin typeface="+mn-lt"/>
              </a:rPr>
              <a:t>Ele pode ser composto por um ou mais elementos físicos. </a:t>
            </a:r>
          </a:p>
          <a:p>
            <a:pPr marL="342900" indent="-342900" eaLnBrk="1" hangingPunct="1">
              <a:spcBef>
                <a:spcPts val="0"/>
              </a:spcBef>
              <a:buFont typeface="Arial" panose="020B0604020202020204" pitchFamily="34" charset="0"/>
              <a:buChar char="•"/>
            </a:pPr>
            <a:r>
              <a:rPr lang="pt-BR" altLang="pt-BR" b="0" dirty="0">
                <a:solidFill>
                  <a:schemeClr val="tx1">
                    <a:lumMod val="65000"/>
                    <a:lumOff val="35000"/>
                  </a:schemeClr>
                </a:solidFill>
                <a:latin typeface="+mn-lt"/>
              </a:rPr>
              <a:t>Fazem parte de uma estrutura de </a:t>
            </a:r>
            <a:r>
              <a:rPr lang="pt-BR" altLang="pt-BR" b="0" dirty="0" err="1">
                <a:solidFill>
                  <a:schemeClr val="tx1">
                    <a:lumMod val="65000"/>
                    <a:lumOff val="35000"/>
                  </a:schemeClr>
                </a:solidFill>
                <a:latin typeface="+mn-lt"/>
              </a:rPr>
              <a:t>softswitch</a:t>
            </a:r>
            <a:r>
              <a:rPr lang="pt-BR" altLang="pt-BR" b="0" dirty="0">
                <a:solidFill>
                  <a:schemeClr val="tx1">
                    <a:lumMod val="65000"/>
                    <a:lumOff val="35000"/>
                  </a:schemeClr>
                </a:solidFill>
                <a:latin typeface="+mn-lt"/>
              </a:rPr>
              <a:t>: </a:t>
            </a:r>
            <a:r>
              <a:rPr lang="pt-BR" altLang="pt-BR" b="0" dirty="0" err="1">
                <a:solidFill>
                  <a:schemeClr val="tx1">
                    <a:lumMod val="65000"/>
                    <a:lumOff val="35000"/>
                  </a:schemeClr>
                </a:solidFill>
                <a:latin typeface="+mn-lt"/>
              </a:rPr>
              <a:t>Sip</a:t>
            </a:r>
            <a:r>
              <a:rPr lang="pt-BR" altLang="pt-BR" b="0" dirty="0">
                <a:solidFill>
                  <a:schemeClr val="tx1">
                    <a:lumMod val="65000"/>
                    <a:lumOff val="35000"/>
                  </a:schemeClr>
                </a:solidFill>
                <a:latin typeface="+mn-lt"/>
              </a:rPr>
              <a:t> Proxy, </a:t>
            </a:r>
            <a:r>
              <a:rPr lang="pt-BR" altLang="pt-BR" b="0" dirty="0" err="1">
                <a:solidFill>
                  <a:schemeClr val="tx1">
                    <a:lumMod val="65000"/>
                    <a:lumOff val="35000"/>
                  </a:schemeClr>
                </a:solidFill>
                <a:latin typeface="+mn-lt"/>
              </a:rPr>
              <a:t>Sip</a:t>
            </a:r>
            <a:r>
              <a:rPr lang="pt-BR" altLang="pt-BR" b="0" dirty="0">
                <a:solidFill>
                  <a:schemeClr val="tx1">
                    <a:lumMod val="65000"/>
                    <a:lumOff val="35000"/>
                  </a:schemeClr>
                </a:solidFill>
                <a:latin typeface="+mn-lt"/>
              </a:rPr>
              <a:t> Registrar, MGC (</a:t>
            </a:r>
            <a:r>
              <a:rPr lang="pt-BR" altLang="pt-BR" b="0" dirty="0" err="1">
                <a:solidFill>
                  <a:schemeClr val="tx1">
                    <a:lumMod val="65000"/>
                    <a:lumOff val="35000"/>
                  </a:schemeClr>
                </a:solidFill>
                <a:latin typeface="+mn-lt"/>
              </a:rPr>
              <a:t>signaling</a:t>
            </a:r>
            <a:r>
              <a:rPr lang="pt-BR" altLang="pt-BR" b="0" dirty="0">
                <a:solidFill>
                  <a:schemeClr val="tx1">
                    <a:lumMod val="65000"/>
                    <a:lumOff val="35000"/>
                  </a:schemeClr>
                </a:solidFill>
                <a:latin typeface="+mn-lt"/>
              </a:rPr>
              <a:t> </a:t>
            </a:r>
            <a:r>
              <a:rPr lang="pt-BR" altLang="pt-BR" b="0" dirty="0" err="1">
                <a:solidFill>
                  <a:schemeClr val="tx1">
                    <a:lumMod val="65000"/>
                    <a:lumOff val="35000"/>
                  </a:schemeClr>
                </a:solidFill>
                <a:latin typeface="+mn-lt"/>
              </a:rPr>
              <a:t>controller</a:t>
            </a:r>
            <a:r>
              <a:rPr lang="pt-BR" altLang="pt-BR" b="0" dirty="0">
                <a:solidFill>
                  <a:schemeClr val="tx1">
                    <a:lumMod val="65000"/>
                    <a:lumOff val="35000"/>
                  </a:schemeClr>
                </a:solidFill>
                <a:latin typeface="+mn-lt"/>
              </a:rPr>
              <a:t>), IP </a:t>
            </a:r>
            <a:r>
              <a:rPr lang="pt-BR" altLang="pt-BR" b="0" dirty="0" err="1">
                <a:solidFill>
                  <a:schemeClr val="tx1">
                    <a:lumMod val="65000"/>
                    <a:lumOff val="35000"/>
                  </a:schemeClr>
                </a:solidFill>
                <a:latin typeface="+mn-lt"/>
              </a:rPr>
              <a:t>Centrex</a:t>
            </a:r>
            <a:r>
              <a:rPr lang="pt-BR" altLang="pt-BR" b="0" dirty="0">
                <a:solidFill>
                  <a:schemeClr val="tx1">
                    <a:lumMod val="65000"/>
                    <a:lumOff val="35000"/>
                  </a:schemeClr>
                </a:solidFill>
                <a:latin typeface="+mn-lt"/>
              </a:rPr>
              <a:t>, Gatekeeper, Media Server, etc.</a:t>
            </a:r>
            <a:endParaRPr lang="pt-BR" altLang="pt-BR" dirty="0">
              <a:solidFill>
                <a:schemeClr val="tx1">
                  <a:lumMod val="65000"/>
                  <a:lumOff val="35000"/>
                </a:schemeClr>
              </a:solidFill>
              <a:latin typeface="+mn-lt"/>
            </a:endParaRPr>
          </a:p>
          <a:p>
            <a:pPr eaLnBrk="1" hangingPunct="1">
              <a:spcBef>
                <a:spcPct val="50000"/>
              </a:spcBef>
              <a:buFontTx/>
              <a:buNone/>
            </a:pPr>
            <a:endParaRPr lang="pt-BR" altLang="pt-BR" dirty="0"/>
          </a:p>
        </p:txBody>
      </p:sp>
      <p:sp>
        <p:nvSpPr>
          <p:cNvPr id="16" name="Shape 104"/>
          <p:cNvSpPr txBox="1">
            <a:spLocks/>
          </p:cNvSpPr>
          <p:nvPr/>
        </p:nvSpPr>
        <p:spPr>
          <a:xfrm>
            <a:off x="123614" y="82626"/>
            <a:ext cx="9426786" cy="1320800"/>
          </a:xfrm>
          <a:prstGeom prst="rect">
            <a:avLst/>
          </a:prstGeom>
        </p:spPr>
        <p:txBody>
          <a:bodyPr vert="horz" lIns="121900" tIns="121900" rIns="121900" bIns="121900" rtlCol="0" anchor="t" anchorCtr="0">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 b="1" dirty="0"/>
              <a:t>SOFTSWITCH</a:t>
            </a:r>
            <a:br>
              <a:rPr lang="en" b="1" dirty="0"/>
            </a:br>
            <a:endParaRPr lang="en" sz="1867" b="1" dirty="0">
              <a:solidFill>
                <a:schemeClr val="bg1"/>
              </a:solidFill>
            </a:endParaRPr>
          </a:p>
        </p:txBody>
      </p:sp>
      <p:pic>
        <p:nvPicPr>
          <p:cNvPr id="17" name="Picture 2" descr="http://life.com.br/images/life/logolif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190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a:xfrm>
            <a:off x="336252" y="190500"/>
            <a:ext cx="8596668" cy="1320800"/>
          </a:xfrm>
        </p:spPr>
        <p:txBody>
          <a:bodyPr/>
          <a:lstStyle/>
          <a:p>
            <a:r>
              <a:rPr lang="pt-BR" dirty="0"/>
              <a:t>SINAIS DE VOZ</a:t>
            </a:r>
          </a:p>
        </p:txBody>
      </p:sp>
      <p:sp>
        <p:nvSpPr>
          <p:cNvPr id="3" name="Espaço Reservado para Conteúdo 2"/>
          <p:cNvSpPr>
            <a:spLocks noGrp="1"/>
          </p:cNvSpPr>
          <p:nvPr>
            <p:ph idx="1"/>
          </p:nvPr>
        </p:nvSpPr>
        <p:spPr>
          <a:xfrm>
            <a:off x="401666" y="680644"/>
            <a:ext cx="9148734" cy="3615267"/>
          </a:xfrm>
        </p:spPr>
        <p:txBody>
          <a:bodyPr>
            <a:normAutofit fontScale="92500" lnSpcReduction="10000"/>
          </a:bodyPr>
          <a:lstStyle/>
          <a:p>
            <a:pPr marL="0" indent="0">
              <a:buNone/>
            </a:pPr>
            <a:endParaRPr lang="pt-BR" b="1" dirty="0"/>
          </a:p>
          <a:p>
            <a:r>
              <a:rPr lang="pt-BR" sz="2400" dirty="0"/>
              <a:t>A maior parte da energia presente na voz humana está compreendida numa faixa de frequências reduzida, sendo comum no sistema telefônico limitá-la a uma banda de frequências compreendidas entre 300 e 3400 Hz, zona onde serão mantidas a integridade e confiabilidade, permitindo a adequada audição da voz.</a:t>
            </a:r>
          </a:p>
          <a:p>
            <a:r>
              <a:rPr lang="pt-BR" sz="2400" dirty="0"/>
              <a:t>Sinais analógicos são sinais físicos que se manifestam na natureza e assumem sempre valores consistentes como, a temperatura, a pressão, as vibrações acústicas, a eletricidade e o sinal de voz.</a:t>
            </a:r>
          </a:p>
          <a:p>
            <a:endParaRPr lang="pt-BR" dirty="0"/>
          </a:p>
        </p:txBody>
      </p:sp>
      <p:pic>
        <p:nvPicPr>
          <p:cNvPr id="5" name="Picture 2" descr="http://life.com.br/images/life/logolif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descr="http://www.teleco.com.br/imagens/tutoriais/tutorialconvdados_figura3.gif"/>
          <p:cNvPicPr/>
          <p:nvPr/>
        </p:nvPicPr>
        <p:blipFill>
          <a:blip r:embed="rId3">
            <a:extLst>
              <a:ext uri="{28A0092B-C50C-407E-A947-70E740481C1C}">
                <a14:useLocalDpi xmlns:a14="http://schemas.microsoft.com/office/drawing/2010/main" val="0"/>
              </a:ext>
            </a:extLst>
          </a:blip>
          <a:srcRect/>
          <a:stretch>
            <a:fillRect/>
          </a:stretch>
        </p:blipFill>
        <p:spPr bwMode="auto">
          <a:xfrm>
            <a:off x="684212" y="4295911"/>
            <a:ext cx="8248708" cy="2031014"/>
          </a:xfrm>
          <a:prstGeom prst="rect">
            <a:avLst/>
          </a:prstGeom>
          <a:noFill/>
          <a:ln>
            <a:noFill/>
          </a:ln>
        </p:spPr>
      </p:pic>
    </p:spTree>
    <p:extLst>
      <p:ext uri="{BB962C8B-B14F-4D97-AF65-F5344CB8AC3E}">
        <p14:creationId xmlns:p14="http://schemas.microsoft.com/office/powerpoint/2010/main" val="39805125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6" name="Shape 116"/>
          <p:cNvSpPr txBox="1">
            <a:spLocks noGrp="1"/>
          </p:cNvSpPr>
          <p:nvPr>
            <p:ph type="sldNum" sz="quarter" idx="12"/>
          </p:nvPr>
        </p:nvSpPr>
        <p:spPr>
          <a:prstGeom prst="rect">
            <a:avLst/>
          </a:prstGeom>
        </p:spPr>
        <p:txBody>
          <a:bodyPr vert="horz" lIns="121900" tIns="121900" rIns="121900" bIns="121900" rtlCol="0" anchor="ctr" anchorCtr="0">
            <a:noAutofit/>
          </a:bodyPr>
          <a:lstStyle/>
          <a:p>
            <a:fld id="{00000000-1234-1234-1234-123412341234}" type="slidenum">
              <a:rPr lang="en"/>
              <a:pPr/>
              <a:t>70</a:t>
            </a:fld>
            <a:endParaRPr lang="en" dirty="0"/>
          </a:p>
        </p:txBody>
      </p:sp>
      <p:sp>
        <p:nvSpPr>
          <p:cNvPr id="15" name="Text Box 3"/>
          <p:cNvSpPr txBox="1">
            <a:spLocks noChangeArrowheads="1"/>
          </p:cNvSpPr>
          <p:nvPr/>
        </p:nvSpPr>
        <p:spPr bwMode="auto">
          <a:xfrm>
            <a:off x="698631" y="1403426"/>
            <a:ext cx="8276751" cy="3754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Blip>
                <a:blip r:embed="rId3"/>
              </a:buBlip>
              <a:defRPr kumimoji="1" sz="24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spcBef>
                <a:spcPct val="20000"/>
              </a:spcBef>
              <a:buBlip>
                <a:blip r:embed="rId4"/>
              </a:buBlip>
              <a:defRPr kumimoji="1" sz="20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spcBef>
                <a:spcPct val="20000"/>
              </a:spcBef>
              <a:buBlip>
                <a:blip r:embed="rId5"/>
              </a:buBlip>
              <a:defRPr kumimoji="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spcBef>
                <a:spcPct val="20000"/>
              </a:spcBef>
              <a:buClr>
                <a:srgbClr val="0000CC"/>
              </a:buClr>
              <a:buChar char="–"/>
              <a:defRPr kumimoji="1" sz="16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spcBef>
                <a:spcPct val="20000"/>
              </a:spcBef>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marL="457189" indent="-457189">
              <a:spcBef>
                <a:spcPct val="50000"/>
              </a:spcBef>
              <a:buFont typeface="Arial" panose="020B0604020202020204" pitchFamily="34" charset="0"/>
              <a:buChar char="•"/>
            </a:pPr>
            <a:r>
              <a:rPr lang="pt-BR" altLang="pt-BR" sz="2800" b="0" dirty="0">
                <a:solidFill>
                  <a:schemeClr val="tx1">
                    <a:lumMod val="65000"/>
                    <a:lumOff val="35000"/>
                  </a:schemeClr>
                </a:solidFill>
                <a:latin typeface="+mn-lt"/>
              </a:rPr>
              <a:t>Gerenciamento de Perfis de Clientes;</a:t>
            </a:r>
          </a:p>
          <a:p>
            <a:pPr marL="457189" indent="-457189">
              <a:spcBef>
                <a:spcPct val="50000"/>
              </a:spcBef>
              <a:buFont typeface="Arial" panose="020B0604020202020204" pitchFamily="34" charset="0"/>
              <a:buChar char="•"/>
            </a:pPr>
            <a:r>
              <a:rPr lang="pt-BR" altLang="pt-BR" sz="2800" b="0" dirty="0">
                <a:solidFill>
                  <a:schemeClr val="tx1">
                    <a:lumMod val="65000"/>
                    <a:lumOff val="35000"/>
                  </a:schemeClr>
                </a:solidFill>
                <a:latin typeface="+mn-lt"/>
              </a:rPr>
              <a:t>Restrições;</a:t>
            </a:r>
          </a:p>
          <a:p>
            <a:pPr marL="457189" indent="-457189">
              <a:spcBef>
                <a:spcPct val="50000"/>
              </a:spcBef>
              <a:buFont typeface="Arial" panose="020B0604020202020204" pitchFamily="34" charset="0"/>
              <a:buChar char="•"/>
            </a:pPr>
            <a:r>
              <a:rPr lang="pt-BR" altLang="pt-BR" sz="2800" b="0" dirty="0" err="1">
                <a:solidFill>
                  <a:schemeClr val="tx1">
                    <a:lumMod val="65000"/>
                    <a:lumOff val="35000"/>
                  </a:schemeClr>
                </a:solidFill>
                <a:latin typeface="+mn-lt"/>
              </a:rPr>
              <a:t>Billing</a:t>
            </a:r>
            <a:r>
              <a:rPr lang="pt-BR" altLang="pt-BR" sz="2800" b="0" dirty="0">
                <a:solidFill>
                  <a:schemeClr val="tx1">
                    <a:lumMod val="65000"/>
                    <a:lumOff val="35000"/>
                  </a:schemeClr>
                </a:solidFill>
                <a:latin typeface="+mn-lt"/>
              </a:rPr>
              <a:t>;</a:t>
            </a:r>
          </a:p>
          <a:p>
            <a:pPr marL="457189" indent="-457189">
              <a:spcBef>
                <a:spcPct val="50000"/>
              </a:spcBef>
              <a:buFont typeface="Arial" panose="020B0604020202020204" pitchFamily="34" charset="0"/>
              <a:buChar char="•"/>
            </a:pPr>
            <a:r>
              <a:rPr lang="pt-BR" altLang="pt-BR" sz="2800" b="0" dirty="0">
                <a:solidFill>
                  <a:schemeClr val="tx1">
                    <a:lumMod val="65000"/>
                    <a:lumOff val="35000"/>
                  </a:schemeClr>
                </a:solidFill>
                <a:latin typeface="+mn-lt"/>
              </a:rPr>
              <a:t>Controle;</a:t>
            </a:r>
          </a:p>
          <a:p>
            <a:pPr marL="457189" indent="-457189">
              <a:spcBef>
                <a:spcPct val="50000"/>
              </a:spcBef>
              <a:buFont typeface="Arial" panose="020B0604020202020204" pitchFamily="34" charset="0"/>
              <a:buChar char="•"/>
            </a:pPr>
            <a:r>
              <a:rPr lang="pt-BR" altLang="pt-BR" sz="2800" b="0" dirty="0">
                <a:solidFill>
                  <a:schemeClr val="tx1">
                    <a:lumMod val="65000"/>
                    <a:lumOff val="35000"/>
                  </a:schemeClr>
                </a:solidFill>
                <a:latin typeface="+mn-lt"/>
              </a:rPr>
              <a:t>Estatísticas;</a:t>
            </a:r>
          </a:p>
          <a:p>
            <a:pPr marL="457189" indent="-457189">
              <a:spcBef>
                <a:spcPct val="50000"/>
              </a:spcBef>
              <a:buFont typeface="Arial" panose="020B0604020202020204" pitchFamily="34" charset="0"/>
              <a:buChar char="•"/>
            </a:pPr>
            <a:r>
              <a:rPr lang="pt-BR" altLang="pt-BR" sz="2800" b="0" dirty="0">
                <a:solidFill>
                  <a:schemeClr val="tx1">
                    <a:lumMod val="65000"/>
                    <a:lumOff val="35000"/>
                  </a:schemeClr>
                </a:solidFill>
                <a:latin typeface="+mn-lt"/>
              </a:rPr>
              <a:t>Encaminhamento de chamadas.</a:t>
            </a:r>
            <a:endParaRPr lang="pt-BR" altLang="pt-BR" sz="2800" dirty="0">
              <a:solidFill>
                <a:schemeClr val="tx1">
                  <a:lumMod val="65000"/>
                  <a:lumOff val="35000"/>
                </a:schemeClr>
              </a:solidFill>
              <a:latin typeface="+mn-lt"/>
            </a:endParaRPr>
          </a:p>
        </p:txBody>
      </p:sp>
      <p:sp>
        <p:nvSpPr>
          <p:cNvPr id="7" name="Shape 104"/>
          <p:cNvSpPr txBox="1">
            <a:spLocks/>
          </p:cNvSpPr>
          <p:nvPr/>
        </p:nvSpPr>
        <p:spPr>
          <a:xfrm>
            <a:off x="123614" y="82626"/>
            <a:ext cx="9426786" cy="1320800"/>
          </a:xfrm>
          <a:prstGeom prst="rect">
            <a:avLst/>
          </a:prstGeom>
        </p:spPr>
        <p:txBody>
          <a:bodyPr vert="horz" lIns="121900" tIns="121900" rIns="121900" bIns="121900" rtlCol="0" anchor="t" anchorCtr="0">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 b="1" dirty="0"/>
              <a:t>SOFTSWITCH</a:t>
            </a:r>
            <a:br>
              <a:rPr lang="en" b="1" dirty="0"/>
            </a:br>
            <a:endParaRPr lang="en" sz="1867" b="1" dirty="0">
              <a:solidFill>
                <a:schemeClr val="bg1"/>
              </a:solidFill>
            </a:endParaRPr>
          </a:p>
        </p:txBody>
      </p:sp>
      <p:pic>
        <p:nvPicPr>
          <p:cNvPr id="8" name="Picture 2" descr="http://life.com.br/images/life/logolif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43604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5112" y="274034"/>
            <a:ext cx="8534400" cy="1507067"/>
          </a:xfrm>
        </p:spPr>
        <p:txBody>
          <a:bodyPr>
            <a:normAutofit/>
          </a:bodyPr>
          <a:lstStyle/>
          <a:p>
            <a:r>
              <a:rPr lang="pt-BR" dirty="0"/>
              <a:t>CORE DE SERVIÇO</a:t>
            </a:r>
          </a:p>
        </p:txBody>
      </p:sp>
      <p:pic>
        <p:nvPicPr>
          <p:cNvPr id="5" name="Picture 2" descr="http://life.com.br/images/life/logolif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212" y="997321"/>
            <a:ext cx="10058400" cy="5733679"/>
          </a:xfrm>
          <a:prstGeom prst="rect">
            <a:avLst/>
          </a:prstGeom>
        </p:spPr>
      </p:pic>
    </p:spTree>
    <p:extLst>
      <p:ext uri="{BB962C8B-B14F-4D97-AF65-F5344CB8AC3E}">
        <p14:creationId xmlns:p14="http://schemas.microsoft.com/office/powerpoint/2010/main" val="15501663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5112" y="223234"/>
            <a:ext cx="8534400" cy="1507067"/>
          </a:xfrm>
        </p:spPr>
        <p:txBody>
          <a:bodyPr>
            <a:normAutofit/>
          </a:bodyPr>
          <a:lstStyle/>
          <a:p>
            <a:r>
              <a:rPr lang="pt-BR" dirty="0"/>
              <a:t>CORE DE INTERCONEXÕES</a:t>
            </a:r>
          </a:p>
        </p:txBody>
      </p:sp>
      <p:sp>
        <p:nvSpPr>
          <p:cNvPr id="7" name="Espaço Reservado para Conteúdo 2"/>
          <p:cNvSpPr>
            <a:spLocks noGrp="1"/>
          </p:cNvSpPr>
          <p:nvPr>
            <p:ph idx="1"/>
          </p:nvPr>
        </p:nvSpPr>
        <p:spPr>
          <a:xfrm>
            <a:off x="265112" y="1396620"/>
            <a:ext cx="9285288" cy="4982335"/>
          </a:xfrm>
        </p:spPr>
        <p:txBody>
          <a:bodyPr>
            <a:noAutofit/>
          </a:bodyPr>
          <a:lstStyle/>
          <a:p>
            <a:r>
              <a:rPr lang="pt-BR" sz="2400" dirty="0"/>
              <a:t>Basicamente o Core de Interconexões é responsável de realizar o entroncamento da rede SS7 junto as operadoras e convergir para tecnologia IP dentro da rede NGN. </a:t>
            </a:r>
          </a:p>
          <a:p>
            <a:endParaRPr lang="pt-BR" sz="2400" dirty="0"/>
          </a:p>
          <a:p>
            <a:r>
              <a:rPr lang="pt-BR" sz="2400" dirty="0"/>
              <a:t>Além disso, gerencia as rotas de encaminhamento de chamadas, de acordo com o que core de serviço solicitou, para que as mesmas sejam entregues para as respectivas interconexões das operadoras de destino.</a:t>
            </a:r>
          </a:p>
          <a:p>
            <a:endParaRPr lang="pt-BR" sz="2400" dirty="0"/>
          </a:p>
          <a:p>
            <a:r>
              <a:rPr lang="pt-BR" sz="2400" dirty="0"/>
              <a:t>Geralmente é composto por um Media Gateway </a:t>
            </a:r>
            <a:r>
              <a:rPr lang="pt-BR" sz="2400" dirty="0" err="1"/>
              <a:t>Controller</a:t>
            </a:r>
            <a:r>
              <a:rPr lang="pt-BR" sz="2400" dirty="0"/>
              <a:t>, </a:t>
            </a:r>
            <a:r>
              <a:rPr lang="pt-BR" sz="2400" dirty="0" err="1"/>
              <a:t>Signaling</a:t>
            </a:r>
            <a:r>
              <a:rPr lang="pt-BR" sz="2400" dirty="0"/>
              <a:t> Gateway e um Media Gateway, os quais em determinadas situações podem ser um só.</a:t>
            </a:r>
          </a:p>
          <a:p>
            <a:endParaRPr lang="pt-BR" sz="2000" dirty="0"/>
          </a:p>
        </p:txBody>
      </p:sp>
      <p:pic>
        <p:nvPicPr>
          <p:cNvPr id="5" name="Picture 2" descr="http://life.com.br/images/life/logolif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
        <p:nvSpPr>
          <p:cNvPr id="6" name="Seta para cima 5"/>
          <p:cNvSpPr/>
          <p:nvPr/>
        </p:nvSpPr>
        <p:spPr>
          <a:xfrm>
            <a:off x="9550400" y="228600"/>
            <a:ext cx="1943100" cy="1676400"/>
          </a:xfrm>
          <a:prstGeom prst="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1351276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5468" y="1403426"/>
            <a:ext cx="2107756" cy="2081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6" name="Text Box 3"/>
          <p:cNvSpPr txBox="1">
            <a:spLocks noChangeArrowheads="1"/>
          </p:cNvSpPr>
          <p:nvPr/>
        </p:nvSpPr>
        <p:spPr bwMode="auto">
          <a:xfrm>
            <a:off x="420893" y="3484855"/>
            <a:ext cx="9916905"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Blip>
                <a:blip r:embed="rId4"/>
              </a:buBlip>
              <a:defRPr kumimoji="1" sz="24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spcBef>
                <a:spcPct val="20000"/>
              </a:spcBef>
              <a:buBlip>
                <a:blip r:embed="rId5"/>
              </a:buBlip>
              <a:defRPr kumimoji="1" sz="20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spcBef>
                <a:spcPct val="20000"/>
              </a:spcBef>
              <a:buBlip>
                <a:blip r:embed="rId6"/>
              </a:buBlip>
              <a:defRPr kumimoji="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spcBef>
                <a:spcPct val="20000"/>
              </a:spcBef>
              <a:buClr>
                <a:srgbClr val="0000CC"/>
              </a:buClr>
              <a:buChar char="–"/>
              <a:defRPr kumimoji="1" sz="16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spcBef>
                <a:spcPct val="20000"/>
              </a:spcBef>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indent="-342900" eaLnBrk="1" hangingPunct="1">
              <a:spcBef>
                <a:spcPts val="0"/>
              </a:spcBef>
              <a:buFont typeface="Arial" panose="020B0604020202020204" pitchFamily="34" charset="0"/>
              <a:buChar char="•"/>
            </a:pPr>
            <a:r>
              <a:rPr lang="pt-BR" altLang="pt-BR" sz="2000" b="0" dirty="0">
                <a:solidFill>
                  <a:schemeClr val="tx1">
                    <a:lumMod val="65000"/>
                    <a:lumOff val="35000"/>
                  </a:schemeClr>
                </a:solidFill>
                <a:latin typeface="+mn-lt"/>
              </a:rPr>
              <a:t>O Media Gateway é o elemento que tem como finalidade a tradução de determinado padrão de áudio em um outro padrão. Com essa tradução, o pacote de voz utiliza uma banda menor no acesso IP, com pequena degradação na voz. (Por exemplo, o PCM A em G.723)</a:t>
            </a:r>
          </a:p>
          <a:p>
            <a:pPr indent="-342900" eaLnBrk="1" hangingPunct="1">
              <a:spcBef>
                <a:spcPts val="0"/>
              </a:spcBef>
              <a:buFont typeface="Arial" panose="020B0604020202020204" pitchFamily="34" charset="0"/>
              <a:buChar char="•"/>
            </a:pPr>
            <a:r>
              <a:rPr lang="pt-BR" altLang="pt-BR" sz="2000" b="0" dirty="0">
                <a:solidFill>
                  <a:schemeClr val="tx1">
                    <a:lumMod val="65000"/>
                    <a:lumOff val="35000"/>
                  </a:schemeClr>
                </a:solidFill>
                <a:latin typeface="+mn-lt"/>
              </a:rPr>
              <a:t>Ele também vai “empacotar” o áudio compresso em protocolos </a:t>
            </a:r>
            <a:r>
              <a:rPr lang="pt-BR" altLang="pt-BR" sz="2000" b="0" i="1" dirty="0">
                <a:solidFill>
                  <a:schemeClr val="tx1">
                    <a:lumMod val="65000"/>
                    <a:lumOff val="35000"/>
                  </a:schemeClr>
                </a:solidFill>
                <a:latin typeface="+mn-lt"/>
              </a:rPr>
              <a:t>Real Time</a:t>
            </a:r>
            <a:r>
              <a:rPr lang="pt-BR" altLang="pt-BR" sz="2000" b="0" dirty="0">
                <a:solidFill>
                  <a:schemeClr val="tx1">
                    <a:lumMod val="65000"/>
                    <a:lumOff val="35000"/>
                  </a:schemeClr>
                </a:solidFill>
                <a:latin typeface="+mn-lt"/>
              </a:rPr>
              <a:t> para transmiti-los através de uma rede IP (RTP).</a:t>
            </a:r>
          </a:p>
          <a:p>
            <a:pPr indent="-342900" eaLnBrk="1" hangingPunct="1">
              <a:spcBef>
                <a:spcPts val="0"/>
              </a:spcBef>
              <a:buFont typeface="Arial" panose="020B0604020202020204" pitchFamily="34" charset="0"/>
              <a:buChar char="•"/>
            </a:pPr>
            <a:r>
              <a:rPr lang="pt-BR" altLang="pt-BR" sz="2000" b="0" dirty="0">
                <a:solidFill>
                  <a:schemeClr val="tx1">
                    <a:lumMod val="65000"/>
                    <a:lumOff val="35000"/>
                  </a:schemeClr>
                </a:solidFill>
                <a:latin typeface="+mn-lt"/>
              </a:rPr>
              <a:t>O Media gateway pode ser controlado por meio de vários protocolos, entre eles o MGCP, MEGACO ou SIP.</a:t>
            </a:r>
            <a:endParaRPr lang="pt-BR" altLang="pt-BR" sz="2000" dirty="0">
              <a:solidFill>
                <a:schemeClr val="tx1">
                  <a:lumMod val="65000"/>
                  <a:lumOff val="35000"/>
                </a:schemeClr>
              </a:solidFill>
              <a:latin typeface="+mn-lt"/>
            </a:endParaRPr>
          </a:p>
          <a:p>
            <a:pPr eaLnBrk="1" hangingPunct="1">
              <a:spcBef>
                <a:spcPct val="50000"/>
              </a:spcBef>
              <a:buFontTx/>
              <a:buNone/>
            </a:pPr>
            <a:endParaRPr lang="pt-BR" altLang="pt-BR" dirty="0"/>
          </a:p>
        </p:txBody>
      </p:sp>
      <p:sp>
        <p:nvSpPr>
          <p:cNvPr id="8" name="Shape 104"/>
          <p:cNvSpPr txBox="1">
            <a:spLocks/>
          </p:cNvSpPr>
          <p:nvPr/>
        </p:nvSpPr>
        <p:spPr>
          <a:xfrm>
            <a:off x="123614" y="82626"/>
            <a:ext cx="9426786" cy="1320800"/>
          </a:xfrm>
          <a:prstGeom prst="rect">
            <a:avLst/>
          </a:prstGeom>
        </p:spPr>
        <p:txBody>
          <a:bodyPr vert="horz" lIns="121900" tIns="121900" rIns="121900" bIns="121900" rtlCol="0" anchor="t" anchorCtr="0">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 b="1" dirty="0"/>
              <a:t>MEDIA GATEWAY</a:t>
            </a:r>
            <a:br>
              <a:rPr lang="en" b="1" dirty="0"/>
            </a:br>
            <a:endParaRPr lang="en" sz="1867" b="1" dirty="0">
              <a:solidFill>
                <a:schemeClr val="bg1"/>
              </a:solidFill>
            </a:endParaRPr>
          </a:p>
        </p:txBody>
      </p:sp>
      <p:pic>
        <p:nvPicPr>
          <p:cNvPr id="9" name="Picture 2" descr="http://life.com.br/images/life/logolif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2029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9843" y="1336160"/>
            <a:ext cx="2107756" cy="2081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6" name="Text Box 3"/>
          <p:cNvSpPr txBox="1">
            <a:spLocks noChangeArrowheads="1"/>
          </p:cNvSpPr>
          <p:nvPr/>
        </p:nvSpPr>
        <p:spPr bwMode="auto">
          <a:xfrm>
            <a:off x="433743" y="3958610"/>
            <a:ext cx="10119955"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Blip>
                <a:blip r:embed="rId4"/>
              </a:buBlip>
              <a:defRPr kumimoji="1" sz="24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spcBef>
                <a:spcPct val="20000"/>
              </a:spcBef>
              <a:buBlip>
                <a:blip r:embed="rId5"/>
              </a:buBlip>
              <a:defRPr kumimoji="1" sz="20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spcBef>
                <a:spcPct val="20000"/>
              </a:spcBef>
              <a:buBlip>
                <a:blip r:embed="rId6"/>
              </a:buBlip>
              <a:defRPr kumimoji="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spcBef>
                <a:spcPct val="20000"/>
              </a:spcBef>
              <a:buClr>
                <a:srgbClr val="0000CC"/>
              </a:buClr>
              <a:buChar char="–"/>
              <a:defRPr kumimoji="1" sz="16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spcBef>
                <a:spcPct val="20000"/>
              </a:spcBef>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20000"/>
              </a:spcBef>
              <a:spcAft>
                <a:spcPct val="0"/>
              </a:spcAft>
              <a:buClr>
                <a:srgbClr val="0000CC"/>
              </a:buClr>
              <a:buChar char="•"/>
              <a:defRPr kumimoji="1"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indent="-342900" eaLnBrk="1" hangingPunct="1">
              <a:spcBef>
                <a:spcPts val="0"/>
              </a:spcBef>
              <a:buFont typeface="Arial" panose="020B0604020202020204" pitchFamily="34" charset="0"/>
              <a:buChar char="•"/>
            </a:pPr>
            <a:r>
              <a:rPr lang="pt-BR" altLang="pt-BR" sz="2000" b="0" dirty="0">
                <a:solidFill>
                  <a:schemeClr val="tx1">
                    <a:lumMod val="65000"/>
                    <a:lumOff val="35000"/>
                  </a:schemeClr>
                </a:solidFill>
                <a:latin typeface="+mn-lt"/>
              </a:rPr>
              <a:t>O </a:t>
            </a:r>
            <a:r>
              <a:rPr lang="pt-BR" altLang="pt-BR" sz="2000" b="0" dirty="0" err="1">
                <a:solidFill>
                  <a:schemeClr val="tx1">
                    <a:lumMod val="65000"/>
                    <a:lumOff val="35000"/>
                  </a:schemeClr>
                </a:solidFill>
                <a:latin typeface="+mn-lt"/>
              </a:rPr>
              <a:t>Signaling</a:t>
            </a:r>
            <a:r>
              <a:rPr lang="pt-BR" altLang="pt-BR" sz="2000" b="0" dirty="0">
                <a:solidFill>
                  <a:schemeClr val="tx1">
                    <a:lumMod val="65000"/>
                    <a:lumOff val="35000"/>
                  </a:schemeClr>
                </a:solidFill>
                <a:latin typeface="+mn-lt"/>
              </a:rPr>
              <a:t> Gateway é o elemento que tem como finalidade encapsular a sinalização tradicional (SS7) e enviá-la ao </a:t>
            </a:r>
            <a:r>
              <a:rPr lang="pt-BR" altLang="pt-BR" sz="2000" b="0" dirty="0" err="1">
                <a:solidFill>
                  <a:schemeClr val="tx1">
                    <a:lumMod val="65000"/>
                    <a:lumOff val="35000"/>
                  </a:schemeClr>
                </a:solidFill>
                <a:latin typeface="+mn-lt"/>
              </a:rPr>
              <a:t>Softswitch</a:t>
            </a:r>
            <a:r>
              <a:rPr lang="pt-BR" altLang="pt-BR" sz="2000" b="0" dirty="0">
                <a:solidFill>
                  <a:schemeClr val="tx1">
                    <a:lumMod val="65000"/>
                    <a:lumOff val="35000"/>
                  </a:schemeClr>
                </a:solidFill>
                <a:latin typeface="+mn-lt"/>
              </a:rPr>
              <a:t> de modo que ela seja compreendida.</a:t>
            </a:r>
          </a:p>
          <a:p>
            <a:pPr indent="-342900" eaLnBrk="1" hangingPunct="1">
              <a:spcBef>
                <a:spcPts val="0"/>
              </a:spcBef>
              <a:buFont typeface="Arial" panose="020B0604020202020204" pitchFamily="34" charset="0"/>
              <a:buChar char="•"/>
            </a:pPr>
            <a:r>
              <a:rPr lang="pt-BR" altLang="pt-BR" sz="2000" b="0" dirty="0">
                <a:solidFill>
                  <a:schemeClr val="tx1">
                    <a:lumMod val="65000"/>
                    <a:lumOff val="35000"/>
                  </a:schemeClr>
                </a:solidFill>
                <a:latin typeface="+mn-lt"/>
              </a:rPr>
              <a:t>Em algumas redes o próprio media gateway é o </a:t>
            </a:r>
            <a:r>
              <a:rPr lang="pt-BR" altLang="pt-BR" sz="2000" b="0" dirty="0" err="1">
                <a:solidFill>
                  <a:schemeClr val="tx1">
                    <a:lumMod val="65000"/>
                    <a:lumOff val="35000"/>
                  </a:schemeClr>
                </a:solidFill>
                <a:latin typeface="+mn-lt"/>
              </a:rPr>
              <a:t>Signaling</a:t>
            </a:r>
            <a:r>
              <a:rPr lang="pt-BR" altLang="pt-BR" sz="2000" b="0" dirty="0">
                <a:solidFill>
                  <a:schemeClr val="tx1">
                    <a:lumMod val="65000"/>
                    <a:lumOff val="35000"/>
                  </a:schemeClr>
                </a:solidFill>
                <a:latin typeface="+mn-lt"/>
              </a:rPr>
              <a:t> Gateway, em outras estruturas, o </a:t>
            </a:r>
            <a:r>
              <a:rPr lang="pt-BR" altLang="pt-BR" sz="2000" b="0" dirty="0" err="1">
                <a:solidFill>
                  <a:schemeClr val="tx1">
                    <a:lumMod val="65000"/>
                    <a:lumOff val="35000"/>
                  </a:schemeClr>
                </a:solidFill>
                <a:latin typeface="+mn-lt"/>
              </a:rPr>
              <a:t>Signaling</a:t>
            </a:r>
            <a:r>
              <a:rPr lang="pt-BR" altLang="pt-BR" sz="2000" b="0" dirty="0">
                <a:solidFill>
                  <a:schemeClr val="tx1">
                    <a:lumMod val="65000"/>
                    <a:lumOff val="35000"/>
                  </a:schemeClr>
                </a:solidFill>
                <a:latin typeface="+mn-lt"/>
              </a:rPr>
              <a:t> Gateway é um elemento a parte e em outros casos os links SS7 chegam diretamente no </a:t>
            </a:r>
            <a:r>
              <a:rPr lang="pt-BR" altLang="pt-BR" sz="2000" b="0" dirty="0" err="1">
                <a:solidFill>
                  <a:schemeClr val="tx1">
                    <a:lumMod val="65000"/>
                    <a:lumOff val="35000"/>
                  </a:schemeClr>
                </a:solidFill>
                <a:latin typeface="+mn-lt"/>
              </a:rPr>
              <a:t>SoftSwitch</a:t>
            </a:r>
            <a:r>
              <a:rPr lang="pt-BR" altLang="pt-BR" sz="2000" b="0" dirty="0">
                <a:solidFill>
                  <a:schemeClr val="tx1">
                    <a:lumMod val="65000"/>
                    <a:lumOff val="35000"/>
                  </a:schemeClr>
                </a:solidFill>
                <a:latin typeface="+mn-lt"/>
              </a:rPr>
              <a:t>.</a:t>
            </a:r>
            <a:endParaRPr lang="pt-BR" altLang="pt-BR" sz="2000" dirty="0">
              <a:solidFill>
                <a:schemeClr val="tx1">
                  <a:lumMod val="65000"/>
                  <a:lumOff val="35000"/>
                </a:schemeClr>
              </a:solidFill>
              <a:latin typeface="+mn-lt"/>
            </a:endParaRPr>
          </a:p>
          <a:p>
            <a:pPr eaLnBrk="1" hangingPunct="1">
              <a:spcBef>
                <a:spcPct val="50000"/>
              </a:spcBef>
              <a:buFontTx/>
              <a:buNone/>
            </a:pPr>
            <a:endParaRPr lang="pt-BR" altLang="pt-BR" dirty="0"/>
          </a:p>
        </p:txBody>
      </p:sp>
      <p:sp>
        <p:nvSpPr>
          <p:cNvPr id="8" name="Shape 104"/>
          <p:cNvSpPr txBox="1">
            <a:spLocks/>
          </p:cNvSpPr>
          <p:nvPr/>
        </p:nvSpPr>
        <p:spPr>
          <a:xfrm>
            <a:off x="123614" y="82626"/>
            <a:ext cx="9426786" cy="1320800"/>
          </a:xfrm>
          <a:prstGeom prst="rect">
            <a:avLst/>
          </a:prstGeom>
        </p:spPr>
        <p:txBody>
          <a:bodyPr vert="horz" lIns="121900" tIns="121900" rIns="121900" bIns="121900" rtlCol="0" anchor="t" anchorCtr="0">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 b="1" dirty="0"/>
              <a:t>SIGNALING GATEWAY</a:t>
            </a:r>
            <a:br>
              <a:rPr lang="en" b="1" dirty="0"/>
            </a:br>
            <a:endParaRPr lang="en" sz="1867" b="1" dirty="0">
              <a:solidFill>
                <a:schemeClr val="bg1"/>
              </a:solidFill>
            </a:endParaRPr>
          </a:p>
        </p:txBody>
      </p:sp>
      <p:pic>
        <p:nvPicPr>
          <p:cNvPr id="9" name="Picture 2" descr="http://life.com.br/images/life/logolif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40922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life.com.br/images/life/logolif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0807700" cy="6858000"/>
          </a:xfrm>
          <a:prstGeom prst="rect">
            <a:avLst/>
          </a:prstGeom>
        </p:spPr>
      </p:pic>
    </p:spTree>
    <p:extLst>
      <p:ext uri="{BB962C8B-B14F-4D97-AF65-F5344CB8AC3E}">
        <p14:creationId xmlns:p14="http://schemas.microsoft.com/office/powerpoint/2010/main" val="29437951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5112" y="223234"/>
            <a:ext cx="10263188" cy="1507067"/>
          </a:xfrm>
        </p:spPr>
        <p:txBody>
          <a:bodyPr>
            <a:normAutofit/>
          </a:bodyPr>
          <a:lstStyle/>
          <a:p>
            <a:r>
              <a:rPr lang="pt-BR" dirty="0"/>
              <a:t>PROTOCOLO SS#7 – Sinalização por Canal Comum Número 7</a:t>
            </a:r>
          </a:p>
        </p:txBody>
      </p:sp>
      <p:sp>
        <p:nvSpPr>
          <p:cNvPr id="7" name="Espaço Reservado para Conteúdo 2"/>
          <p:cNvSpPr>
            <a:spLocks noGrp="1"/>
          </p:cNvSpPr>
          <p:nvPr>
            <p:ph idx="1"/>
          </p:nvPr>
        </p:nvSpPr>
        <p:spPr>
          <a:xfrm>
            <a:off x="265112" y="2073201"/>
            <a:ext cx="9285288" cy="4982335"/>
          </a:xfrm>
        </p:spPr>
        <p:txBody>
          <a:bodyPr>
            <a:noAutofit/>
          </a:bodyPr>
          <a:lstStyle/>
          <a:p>
            <a:pPr>
              <a:lnSpc>
                <a:spcPct val="150000"/>
              </a:lnSpc>
              <a:buFont typeface="Arial" charset="0"/>
              <a:buChar char="•"/>
              <a:defRPr/>
            </a:pPr>
            <a:r>
              <a:rPr lang="pt-BR" sz="2400" dirty="0">
                <a:cs typeface="Tahoma" pitchFamily="34" charset="0"/>
              </a:rPr>
              <a:t>O SS#7 utiliza um canal específico para troca de sinalização, isto é, o canal de voz associado a uma chamada telefônica não é utilizado para troca de sinalização e sim um canal exclusivo para sinalização, comum a diversas chamadas, sendo por este motivo, este tipo de sinalização, denominado Sinalização por Canal Comum.</a:t>
            </a:r>
          </a:p>
          <a:p>
            <a:endParaRPr lang="pt-BR" sz="2000" dirty="0"/>
          </a:p>
        </p:txBody>
      </p:sp>
      <p:pic>
        <p:nvPicPr>
          <p:cNvPr id="5" name="Picture 2" descr="http://life.com.br/images/life/logolif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8566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5112" y="223234"/>
            <a:ext cx="10263188" cy="1507067"/>
          </a:xfrm>
        </p:spPr>
        <p:txBody>
          <a:bodyPr>
            <a:normAutofit/>
          </a:bodyPr>
          <a:lstStyle/>
          <a:p>
            <a:r>
              <a:rPr lang="pt-BR" dirty="0"/>
              <a:t>PROTOCOLO SS#7</a:t>
            </a:r>
          </a:p>
        </p:txBody>
      </p:sp>
      <p:sp>
        <p:nvSpPr>
          <p:cNvPr id="7" name="Espaço Reservado para Conteúdo 2"/>
          <p:cNvSpPr>
            <a:spLocks noGrp="1"/>
          </p:cNvSpPr>
          <p:nvPr>
            <p:ph idx="1"/>
          </p:nvPr>
        </p:nvSpPr>
        <p:spPr>
          <a:xfrm>
            <a:off x="265112" y="1069209"/>
            <a:ext cx="9285288" cy="4982335"/>
          </a:xfrm>
        </p:spPr>
        <p:txBody>
          <a:bodyPr>
            <a:noAutofit/>
          </a:bodyPr>
          <a:lstStyle/>
          <a:p>
            <a:pPr algn="just">
              <a:lnSpc>
                <a:spcPct val="150000"/>
              </a:lnSpc>
              <a:buFont typeface="Arial" charset="0"/>
              <a:buChar char="•"/>
              <a:defRPr/>
            </a:pPr>
            <a:r>
              <a:rPr lang="pt-BR" sz="2000" dirty="0">
                <a:cs typeface="Tahoma" pitchFamily="34" charset="0"/>
              </a:rPr>
              <a:t> Quando duas centrais de comutação digital estiverem interligadas, a sinalização (linha e registro) utilizada poderá ser a Sinalização por Canal Comum Número 7 (Sinalização #7 ou SS#7). A figura abaixo ilustra um exemplo desta arquitetura.</a:t>
            </a:r>
            <a:endParaRPr lang="en-US" sz="2000" dirty="0">
              <a:cs typeface="Tahoma" pitchFamily="34" charset="0"/>
            </a:endParaRPr>
          </a:p>
          <a:p>
            <a:endParaRPr lang="pt-BR" sz="2000" dirty="0"/>
          </a:p>
        </p:txBody>
      </p:sp>
      <p:pic>
        <p:nvPicPr>
          <p:cNvPr id="5" name="Picture 2" descr="http://life.com.br/images/life/logolif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3"/>
          <p:cNvGrpSpPr>
            <a:grpSpLocks/>
          </p:cNvGrpSpPr>
          <p:nvPr/>
        </p:nvGrpSpPr>
        <p:grpSpPr bwMode="auto">
          <a:xfrm>
            <a:off x="1102916" y="3255767"/>
            <a:ext cx="7010400" cy="2971800"/>
            <a:chOff x="838200" y="2819400"/>
            <a:chExt cx="7696200" cy="3352800"/>
          </a:xfrm>
        </p:grpSpPr>
        <p:sp>
          <p:nvSpPr>
            <p:cNvPr id="8" name="Rectangle 3"/>
            <p:cNvSpPr/>
            <p:nvPr/>
          </p:nvSpPr>
          <p:spPr>
            <a:xfrm>
              <a:off x="5498444" y="2819400"/>
              <a:ext cx="1059622" cy="1024467"/>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ectangle 6"/>
            <p:cNvSpPr/>
            <p:nvPr/>
          </p:nvSpPr>
          <p:spPr>
            <a:xfrm>
              <a:off x="838200" y="2819400"/>
              <a:ext cx="1059622" cy="1024467"/>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0" name="Picture 83"/>
            <p:cNvPicPr>
              <a:picLocks noChangeArrowheads="1"/>
            </p:cNvPicPr>
            <p:nvPr/>
          </p:nvPicPr>
          <p:blipFill>
            <a:blip r:embed="rId3"/>
            <a:srcRect/>
            <a:stretch>
              <a:fillRect/>
            </a:stretch>
          </p:blipFill>
          <p:spPr bwMode="auto">
            <a:xfrm>
              <a:off x="908807" y="3191933"/>
              <a:ext cx="330971" cy="444324"/>
            </a:xfrm>
            <a:prstGeom prst="rect">
              <a:avLst/>
            </a:prstGeom>
            <a:noFill/>
            <a:ln w="9525">
              <a:noFill/>
              <a:miter lim="800000"/>
              <a:headEnd/>
              <a:tailEnd/>
            </a:ln>
          </p:spPr>
        </p:pic>
        <p:sp>
          <p:nvSpPr>
            <p:cNvPr id="11" name="Rectangle 8"/>
            <p:cNvSpPr/>
            <p:nvPr/>
          </p:nvSpPr>
          <p:spPr>
            <a:xfrm>
              <a:off x="6981567" y="3378200"/>
              <a:ext cx="1552833" cy="2142067"/>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2" name="Picture 83"/>
            <p:cNvPicPr>
              <a:picLocks noChangeArrowheads="1"/>
            </p:cNvPicPr>
            <p:nvPr/>
          </p:nvPicPr>
          <p:blipFill>
            <a:blip r:embed="rId3"/>
            <a:srcRect/>
            <a:stretch>
              <a:fillRect/>
            </a:stretch>
          </p:blipFill>
          <p:spPr bwMode="auto">
            <a:xfrm>
              <a:off x="5802779" y="3005667"/>
              <a:ext cx="330971" cy="444324"/>
            </a:xfrm>
            <a:prstGeom prst="rect">
              <a:avLst/>
            </a:prstGeom>
            <a:noFill/>
            <a:ln w="9525">
              <a:noFill/>
              <a:miter lim="800000"/>
              <a:headEnd/>
              <a:tailEnd/>
            </a:ln>
          </p:spPr>
        </p:pic>
        <p:pic>
          <p:nvPicPr>
            <p:cNvPr id="13" name="Picture 83"/>
            <p:cNvPicPr>
              <a:picLocks noChangeArrowheads="1"/>
            </p:cNvPicPr>
            <p:nvPr/>
          </p:nvPicPr>
          <p:blipFill>
            <a:blip r:embed="rId3"/>
            <a:srcRect/>
            <a:stretch>
              <a:fillRect/>
            </a:stretch>
          </p:blipFill>
          <p:spPr bwMode="auto">
            <a:xfrm>
              <a:off x="1473666" y="2912533"/>
              <a:ext cx="330971" cy="444324"/>
            </a:xfrm>
            <a:prstGeom prst="rect">
              <a:avLst/>
            </a:prstGeom>
            <a:noFill/>
            <a:ln w="9525">
              <a:noFill/>
              <a:miter lim="800000"/>
              <a:headEnd/>
              <a:tailEnd/>
            </a:ln>
          </p:spPr>
        </p:pic>
        <p:pic>
          <p:nvPicPr>
            <p:cNvPr id="14" name="Picture 83"/>
            <p:cNvPicPr>
              <a:picLocks noChangeArrowheads="1"/>
            </p:cNvPicPr>
            <p:nvPr/>
          </p:nvPicPr>
          <p:blipFill>
            <a:blip r:embed="rId3"/>
            <a:srcRect/>
            <a:stretch>
              <a:fillRect/>
            </a:stretch>
          </p:blipFill>
          <p:spPr bwMode="auto">
            <a:xfrm>
              <a:off x="7898934" y="3657600"/>
              <a:ext cx="282429" cy="351191"/>
            </a:xfrm>
            <a:prstGeom prst="rect">
              <a:avLst/>
            </a:prstGeom>
            <a:noFill/>
            <a:ln w="9525">
              <a:noFill/>
              <a:miter lim="800000"/>
              <a:headEnd/>
              <a:tailEnd/>
            </a:ln>
          </p:spPr>
        </p:pic>
        <p:pic>
          <p:nvPicPr>
            <p:cNvPr id="15" name="Picture 82"/>
            <p:cNvPicPr>
              <a:picLocks noChangeArrowheads="1"/>
            </p:cNvPicPr>
            <p:nvPr/>
          </p:nvPicPr>
          <p:blipFill>
            <a:blip r:embed="rId4"/>
            <a:srcRect/>
            <a:stretch>
              <a:fillRect/>
            </a:stretch>
          </p:blipFill>
          <p:spPr bwMode="auto">
            <a:xfrm>
              <a:off x="7969541" y="4682067"/>
              <a:ext cx="282429" cy="465667"/>
            </a:xfrm>
            <a:prstGeom prst="rect">
              <a:avLst/>
            </a:prstGeom>
            <a:noFill/>
            <a:ln w="9525">
              <a:noFill/>
              <a:miter lim="800000"/>
              <a:headEnd/>
              <a:tailEnd/>
            </a:ln>
          </p:spPr>
        </p:pic>
        <p:pic>
          <p:nvPicPr>
            <p:cNvPr id="16" name="Picture 90" descr="D:\Class4_5Switch.pct"/>
            <p:cNvPicPr>
              <a:picLocks noChangeAspect="1" noChangeArrowheads="1"/>
            </p:cNvPicPr>
            <p:nvPr/>
          </p:nvPicPr>
          <p:blipFill>
            <a:blip r:embed="rId5"/>
            <a:srcRect/>
            <a:stretch>
              <a:fillRect/>
            </a:stretch>
          </p:blipFill>
          <p:spPr bwMode="auto">
            <a:xfrm>
              <a:off x="7099732" y="4030133"/>
              <a:ext cx="375558" cy="671336"/>
            </a:xfrm>
            <a:prstGeom prst="rect">
              <a:avLst/>
            </a:prstGeom>
            <a:noFill/>
            <a:ln w="9525">
              <a:noFill/>
              <a:miter lim="800000"/>
              <a:headEnd/>
              <a:tailEnd/>
            </a:ln>
          </p:spPr>
        </p:pic>
        <p:grpSp>
          <p:nvGrpSpPr>
            <p:cNvPr id="17" name="Group 14"/>
            <p:cNvGrpSpPr>
              <a:grpSpLocks/>
            </p:cNvGrpSpPr>
            <p:nvPr/>
          </p:nvGrpSpPr>
          <p:grpSpPr bwMode="auto">
            <a:xfrm>
              <a:off x="1707724" y="3937000"/>
              <a:ext cx="4637849" cy="2235200"/>
              <a:chOff x="1802698" y="3429000"/>
              <a:chExt cx="5005203" cy="1828800"/>
            </a:xfrm>
          </p:grpSpPr>
          <p:pic>
            <p:nvPicPr>
              <p:cNvPr id="24" name="Picture 56" descr="E:\Corp ID Astro\Private\FORMATS\Flash Formats\Icon Conversion\WMF Icons\PBXSmall.wmf"/>
              <p:cNvPicPr>
                <a:picLocks noChangeAspect="1" noChangeArrowheads="1"/>
              </p:cNvPicPr>
              <p:nvPr/>
            </p:nvPicPr>
            <p:blipFill>
              <a:blip r:embed="rId6"/>
              <a:srcRect/>
              <a:stretch>
                <a:fillRect/>
              </a:stretch>
            </p:blipFill>
            <p:spPr bwMode="auto">
              <a:xfrm>
                <a:off x="1802698" y="3429000"/>
                <a:ext cx="788101" cy="685800"/>
              </a:xfrm>
              <a:prstGeom prst="rect">
                <a:avLst/>
              </a:prstGeom>
              <a:noFill/>
              <a:ln w="9525">
                <a:noFill/>
                <a:miter lim="800000"/>
                <a:headEnd/>
                <a:tailEnd/>
              </a:ln>
            </p:spPr>
          </p:pic>
          <p:grpSp>
            <p:nvGrpSpPr>
              <p:cNvPr id="25" name="Group 17"/>
              <p:cNvGrpSpPr>
                <a:grpSpLocks/>
              </p:cNvGrpSpPr>
              <p:nvPr/>
            </p:nvGrpSpPr>
            <p:grpSpPr bwMode="auto">
              <a:xfrm>
                <a:off x="3733800" y="3429000"/>
                <a:ext cx="1143000" cy="685801"/>
                <a:chOff x="3619500" y="2895600"/>
                <a:chExt cx="1181100" cy="712787"/>
              </a:xfrm>
            </p:grpSpPr>
            <p:pic>
              <p:nvPicPr>
                <p:cNvPr id="33" name="Picture 24"/>
                <p:cNvPicPr>
                  <a:picLocks noChangeArrowheads="1"/>
                </p:cNvPicPr>
                <p:nvPr/>
              </p:nvPicPr>
              <p:blipFill>
                <a:blip r:embed="rId7"/>
                <a:srcRect/>
                <a:stretch>
                  <a:fillRect/>
                </a:stretch>
              </p:blipFill>
              <p:spPr bwMode="auto">
                <a:xfrm>
                  <a:off x="3619500" y="2895600"/>
                  <a:ext cx="1181100" cy="712787"/>
                </a:xfrm>
                <a:prstGeom prst="rect">
                  <a:avLst/>
                </a:prstGeom>
                <a:noFill/>
                <a:ln w="9525">
                  <a:noFill/>
                  <a:miter lim="800000"/>
                  <a:headEnd/>
                  <a:tailEnd/>
                </a:ln>
              </p:spPr>
            </p:pic>
            <p:sp>
              <p:nvSpPr>
                <p:cNvPr id="34" name="TextBox 25"/>
                <p:cNvSpPr txBox="1">
                  <a:spLocks noChangeArrowheads="1"/>
                </p:cNvSpPr>
                <p:nvPr/>
              </p:nvSpPr>
              <p:spPr bwMode="auto">
                <a:xfrm>
                  <a:off x="3962401" y="3124200"/>
                  <a:ext cx="609600" cy="209381"/>
                </a:xfrm>
                <a:prstGeom prst="rect">
                  <a:avLst/>
                </a:prstGeom>
                <a:noFill/>
                <a:ln w="9525">
                  <a:noFill/>
                  <a:miter lim="800000"/>
                  <a:headEnd/>
                  <a:tailEnd/>
                </a:ln>
              </p:spPr>
              <p:txBody>
                <a:bodyPr>
                  <a:spAutoFit/>
                </a:bodyPr>
                <a:lstStyle/>
                <a:p>
                  <a:r>
                    <a:rPr lang="en-US" sz="1000"/>
                    <a:t>VOZ</a:t>
                  </a:r>
                  <a:endParaRPr lang="en-US" sz="1200"/>
                </a:p>
              </p:txBody>
            </p:sp>
          </p:grpSp>
          <p:pic>
            <p:nvPicPr>
              <p:cNvPr id="26" name="Picture 36"/>
              <p:cNvPicPr>
                <a:picLocks noChangeArrowheads="1"/>
              </p:cNvPicPr>
              <p:nvPr/>
            </p:nvPicPr>
            <p:blipFill>
              <a:blip r:embed="rId8"/>
              <a:srcRect/>
              <a:stretch>
                <a:fillRect/>
              </a:stretch>
            </p:blipFill>
            <p:spPr bwMode="auto">
              <a:xfrm>
                <a:off x="3733800" y="4572000"/>
                <a:ext cx="1143000" cy="685800"/>
              </a:xfrm>
              <a:prstGeom prst="rect">
                <a:avLst/>
              </a:prstGeom>
              <a:noFill/>
              <a:ln w="9525">
                <a:noFill/>
                <a:miter lim="800000"/>
                <a:headEnd/>
                <a:tailEnd/>
              </a:ln>
            </p:spPr>
          </p:pic>
          <p:sp>
            <p:nvSpPr>
              <p:cNvPr id="27" name="TextBox 18"/>
              <p:cNvSpPr txBox="1">
                <a:spLocks noChangeArrowheads="1"/>
              </p:cNvSpPr>
              <p:nvPr/>
            </p:nvSpPr>
            <p:spPr bwMode="auto">
              <a:xfrm>
                <a:off x="3695700" y="4800600"/>
                <a:ext cx="1257300" cy="201454"/>
              </a:xfrm>
              <a:prstGeom prst="rect">
                <a:avLst/>
              </a:prstGeom>
              <a:noFill/>
              <a:ln w="9525">
                <a:noFill/>
                <a:miter lim="800000"/>
                <a:headEnd/>
                <a:tailEnd/>
              </a:ln>
            </p:spPr>
            <p:txBody>
              <a:bodyPr>
                <a:spAutoFit/>
              </a:bodyPr>
              <a:lstStyle/>
              <a:p>
                <a:r>
                  <a:rPr lang="en-US" sz="1000"/>
                  <a:t>SINALIZAÇÃO</a:t>
                </a:r>
                <a:endParaRPr lang="en-US" sz="1200"/>
              </a:p>
            </p:txBody>
          </p:sp>
          <p:cxnSp>
            <p:nvCxnSpPr>
              <p:cNvPr id="28" name="Straight Connector 19"/>
              <p:cNvCxnSpPr/>
              <p:nvPr/>
            </p:nvCxnSpPr>
            <p:spPr>
              <a:xfrm>
                <a:off x="2590914" y="3771900"/>
                <a:ext cx="114355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0"/>
              <p:cNvCxnSpPr/>
              <p:nvPr/>
            </p:nvCxnSpPr>
            <p:spPr>
              <a:xfrm flipV="1">
                <a:off x="4876138" y="3771900"/>
                <a:ext cx="114355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0" name="Picture 56" descr="E:\Corp ID Astro\Private\FORMATS\Flash Formats\Icon Conversion\WMF Icons\PBXSmall.wmf"/>
              <p:cNvPicPr>
                <a:picLocks noChangeAspect="1" noChangeArrowheads="1"/>
              </p:cNvPicPr>
              <p:nvPr/>
            </p:nvPicPr>
            <p:blipFill>
              <a:blip r:embed="rId6"/>
              <a:srcRect/>
              <a:stretch>
                <a:fillRect/>
              </a:stretch>
            </p:blipFill>
            <p:spPr bwMode="auto">
              <a:xfrm>
                <a:off x="6019800" y="3429000"/>
                <a:ext cx="788101" cy="685800"/>
              </a:xfrm>
              <a:prstGeom prst="rect">
                <a:avLst/>
              </a:prstGeom>
              <a:noFill/>
              <a:ln w="9525">
                <a:noFill/>
                <a:miter lim="800000"/>
                <a:headEnd/>
                <a:tailEnd/>
              </a:ln>
            </p:spPr>
          </p:pic>
          <p:cxnSp>
            <p:nvCxnSpPr>
              <p:cNvPr id="31" name="Shape 22"/>
              <p:cNvCxnSpPr/>
              <p:nvPr/>
            </p:nvCxnSpPr>
            <p:spPr>
              <a:xfrm flipV="1">
                <a:off x="4876138" y="4114800"/>
                <a:ext cx="1538529" cy="800100"/>
              </a:xfrm>
              <a:prstGeom prst="bentConnector2">
                <a:avLst/>
              </a:prstGeom>
              <a:ln w="254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32" name="Shape 23"/>
              <p:cNvCxnSpPr/>
              <p:nvPr/>
            </p:nvCxnSpPr>
            <p:spPr>
              <a:xfrm rot="10800000">
                <a:off x="2195937" y="4114800"/>
                <a:ext cx="1538529" cy="800100"/>
              </a:xfrm>
              <a:prstGeom prst="bentConnector2">
                <a:avLst/>
              </a:prstGeom>
              <a:ln w="254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grpSp>
        <p:cxnSp>
          <p:nvCxnSpPr>
            <p:cNvPr id="18" name="Straight Connector 26"/>
            <p:cNvCxnSpPr/>
            <p:nvPr/>
          </p:nvCxnSpPr>
          <p:spPr>
            <a:xfrm rot="16200000" flipV="1">
              <a:off x="1565848" y="3430747"/>
              <a:ext cx="580292" cy="432214"/>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27"/>
            <p:cNvCxnSpPr/>
            <p:nvPr/>
          </p:nvCxnSpPr>
          <p:spPr>
            <a:xfrm>
              <a:off x="1239044" y="3414021"/>
              <a:ext cx="468813" cy="942079"/>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28"/>
            <p:cNvCxnSpPr/>
            <p:nvPr/>
          </p:nvCxnSpPr>
          <p:spPr>
            <a:xfrm rot="16200000" flipV="1">
              <a:off x="5731521" y="3687320"/>
              <a:ext cx="487159" cy="1220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9"/>
            <p:cNvCxnSpPr/>
            <p:nvPr/>
          </p:nvCxnSpPr>
          <p:spPr>
            <a:xfrm>
              <a:off x="6345445" y="4356100"/>
              <a:ext cx="754632" cy="8956"/>
            </a:xfrm>
            <a:prstGeom prst="line">
              <a:avLst/>
            </a:prstGeom>
            <a:ln w="222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30"/>
            <p:cNvCxnSpPr/>
            <p:nvPr/>
          </p:nvCxnSpPr>
          <p:spPr>
            <a:xfrm rot="10800000" flipV="1">
              <a:off x="7474778" y="3833121"/>
              <a:ext cx="423501" cy="531935"/>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31"/>
            <p:cNvCxnSpPr/>
            <p:nvPr/>
          </p:nvCxnSpPr>
          <p:spPr>
            <a:xfrm>
              <a:off x="7474778" y="4365056"/>
              <a:ext cx="494955" cy="549844"/>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546342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5112" y="223234"/>
            <a:ext cx="10263188" cy="1507067"/>
          </a:xfrm>
        </p:spPr>
        <p:txBody>
          <a:bodyPr>
            <a:normAutofit/>
          </a:bodyPr>
          <a:lstStyle/>
          <a:p>
            <a:r>
              <a:rPr lang="pt-BR" dirty="0"/>
              <a:t>PROTOCOLO SS#7</a:t>
            </a:r>
          </a:p>
        </p:txBody>
      </p:sp>
      <p:sp>
        <p:nvSpPr>
          <p:cNvPr id="7" name="Espaço Reservado para Conteúdo 2"/>
          <p:cNvSpPr>
            <a:spLocks noGrp="1"/>
          </p:cNvSpPr>
          <p:nvPr>
            <p:ph idx="1"/>
          </p:nvPr>
        </p:nvSpPr>
        <p:spPr>
          <a:xfrm>
            <a:off x="265112" y="1377436"/>
            <a:ext cx="9920288" cy="4982335"/>
          </a:xfrm>
        </p:spPr>
        <p:txBody>
          <a:bodyPr>
            <a:noAutofit/>
          </a:bodyPr>
          <a:lstStyle/>
          <a:p>
            <a:pPr>
              <a:lnSpc>
                <a:spcPct val="150000"/>
              </a:lnSpc>
              <a:buFont typeface="Arial" charset="0"/>
              <a:buChar char="•"/>
              <a:defRPr/>
            </a:pPr>
            <a:r>
              <a:rPr lang="pt-BR" sz="2000" dirty="0">
                <a:cs typeface="Tahoma" pitchFamily="34" charset="0"/>
              </a:rPr>
              <a:t>Uma das características mais importantes da Sinalização #7, é a separação da rede de voz da rede de sinalização, o que possibilita por exemplo a funcionalidade das redes inteligentes e um melhor controle e gerenciamento dos elementos desta rede.</a:t>
            </a:r>
          </a:p>
          <a:p>
            <a:pPr>
              <a:lnSpc>
                <a:spcPct val="150000"/>
              </a:lnSpc>
              <a:buFont typeface="Arial" charset="0"/>
              <a:buChar char="•"/>
              <a:defRPr/>
            </a:pPr>
            <a:r>
              <a:rPr lang="pt-BR" sz="2000" dirty="0">
                <a:cs typeface="Tahoma" pitchFamily="34" charset="0"/>
              </a:rPr>
              <a:t>Uma rede de sinalização na qual temos implementado o sistema de sinalização por canal comum #7 é constituída de nós que são denominados pontos de sinalização (PS ou SP, do inglês </a:t>
            </a:r>
            <a:r>
              <a:rPr lang="pt-BR" sz="2000" dirty="0" err="1">
                <a:cs typeface="Tahoma" pitchFamily="34" charset="0"/>
              </a:rPr>
              <a:t>Signaling</a:t>
            </a:r>
            <a:r>
              <a:rPr lang="pt-BR" sz="2000" dirty="0">
                <a:cs typeface="Tahoma" pitchFamily="34" charset="0"/>
              </a:rPr>
              <a:t> Point) e pontos de transferência de </a:t>
            </a:r>
            <a:r>
              <a:rPr lang="pt-BR" sz="2000" dirty="0" err="1">
                <a:cs typeface="Tahoma" pitchFamily="34" charset="0"/>
              </a:rPr>
              <a:t>sinzalição</a:t>
            </a:r>
            <a:r>
              <a:rPr lang="pt-BR" sz="2000" dirty="0">
                <a:cs typeface="Tahoma" pitchFamily="34" charset="0"/>
              </a:rPr>
              <a:t> (PTS ou STP – </a:t>
            </a:r>
            <a:r>
              <a:rPr lang="pt-BR" sz="2000" dirty="0" err="1">
                <a:cs typeface="Tahoma" pitchFamily="34" charset="0"/>
              </a:rPr>
              <a:t>Signaling</a:t>
            </a:r>
            <a:r>
              <a:rPr lang="pt-BR" sz="2000" dirty="0">
                <a:cs typeface="Tahoma" pitchFamily="34" charset="0"/>
              </a:rPr>
              <a:t> </a:t>
            </a:r>
            <a:r>
              <a:rPr lang="pt-BR" sz="2000" dirty="0" err="1">
                <a:cs typeface="Tahoma" pitchFamily="34" charset="0"/>
              </a:rPr>
              <a:t>Transfer</a:t>
            </a:r>
            <a:r>
              <a:rPr lang="pt-BR" sz="2000" dirty="0">
                <a:cs typeface="Tahoma" pitchFamily="34" charset="0"/>
              </a:rPr>
              <a:t> Point).</a:t>
            </a:r>
          </a:p>
          <a:p>
            <a:endParaRPr lang="pt-BR" sz="2000" dirty="0"/>
          </a:p>
        </p:txBody>
      </p:sp>
      <p:pic>
        <p:nvPicPr>
          <p:cNvPr id="5" name="Picture 2" descr="http://life.com.br/images/life/logolif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1269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5112" y="223234"/>
            <a:ext cx="10263188" cy="1507067"/>
          </a:xfrm>
        </p:spPr>
        <p:txBody>
          <a:bodyPr>
            <a:normAutofit/>
          </a:bodyPr>
          <a:lstStyle/>
          <a:p>
            <a:r>
              <a:rPr lang="pt-BR" dirty="0"/>
              <a:t>PROTOCOLO SS#7</a:t>
            </a:r>
          </a:p>
        </p:txBody>
      </p:sp>
      <p:pic>
        <p:nvPicPr>
          <p:cNvPr id="5" name="Picture 2" descr="http://life.com.br/images/life/logolif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2"/>
          <p:cNvGrpSpPr>
            <a:grpSpLocks/>
          </p:cNvGrpSpPr>
          <p:nvPr/>
        </p:nvGrpSpPr>
        <p:grpSpPr bwMode="auto">
          <a:xfrm>
            <a:off x="2209800" y="4367090"/>
            <a:ext cx="685800" cy="609600"/>
            <a:chOff x="152400" y="2667000"/>
            <a:chExt cx="685800" cy="609600"/>
          </a:xfrm>
        </p:grpSpPr>
        <p:sp>
          <p:nvSpPr>
            <p:cNvPr id="8" name="Oval 12"/>
            <p:cNvSpPr/>
            <p:nvPr/>
          </p:nvSpPr>
          <p:spPr bwMode="auto">
            <a:xfrm>
              <a:off x="152400" y="2667000"/>
              <a:ext cx="6858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14"/>
            <p:cNvSpPr txBox="1">
              <a:spLocks noChangeArrowheads="1"/>
            </p:cNvSpPr>
            <p:nvPr/>
          </p:nvSpPr>
          <p:spPr bwMode="auto">
            <a:xfrm>
              <a:off x="304800" y="2819400"/>
              <a:ext cx="457200" cy="307975"/>
            </a:xfrm>
            <a:prstGeom prst="rect">
              <a:avLst/>
            </a:prstGeom>
            <a:noFill/>
            <a:ln w="9525">
              <a:noFill/>
              <a:miter lim="800000"/>
              <a:headEnd/>
              <a:tailEnd/>
            </a:ln>
          </p:spPr>
          <p:txBody>
            <a:bodyPr>
              <a:spAutoFit/>
            </a:bodyPr>
            <a:lstStyle/>
            <a:p>
              <a:r>
                <a:rPr lang="en-US" sz="1400"/>
                <a:t>PS</a:t>
              </a:r>
            </a:p>
          </p:txBody>
        </p:sp>
      </p:grpSp>
      <p:grpSp>
        <p:nvGrpSpPr>
          <p:cNvPr id="10" name="Group 22"/>
          <p:cNvGrpSpPr>
            <a:grpSpLocks/>
          </p:cNvGrpSpPr>
          <p:nvPr/>
        </p:nvGrpSpPr>
        <p:grpSpPr bwMode="auto">
          <a:xfrm>
            <a:off x="3429000" y="3376490"/>
            <a:ext cx="685800" cy="609600"/>
            <a:chOff x="3657600" y="3429000"/>
            <a:chExt cx="685800" cy="609600"/>
          </a:xfrm>
        </p:grpSpPr>
        <p:sp>
          <p:nvSpPr>
            <p:cNvPr id="11" name="Rectangle 16"/>
            <p:cNvSpPr/>
            <p:nvPr/>
          </p:nvSpPr>
          <p:spPr bwMode="auto">
            <a:xfrm>
              <a:off x="3657600" y="3429000"/>
              <a:ext cx="6858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TextBox 20"/>
            <p:cNvSpPr txBox="1">
              <a:spLocks noChangeArrowheads="1"/>
            </p:cNvSpPr>
            <p:nvPr/>
          </p:nvSpPr>
          <p:spPr bwMode="auto">
            <a:xfrm>
              <a:off x="3733800" y="3578225"/>
              <a:ext cx="609600" cy="307975"/>
            </a:xfrm>
            <a:prstGeom prst="rect">
              <a:avLst/>
            </a:prstGeom>
            <a:noFill/>
            <a:ln w="9525">
              <a:noFill/>
              <a:miter lim="800000"/>
              <a:headEnd/>
              <a:tailEnd/>
            </a:ln>
          </p:spPr>
          <p:txBody>
            <a:bodyPr>
              <a:spAutoFit/>
            </a:bodyPr>
            <a:lstStyle/>
            <a:p>
              <a:r>
                <a:rPr lang="en-US" sz="1400"/>
                <a:t>PTS</a:t>
              </a:r>
            </a:p>
          </p:txBody>
        </p:sp>
      </p:grpSp>
      <p:grpSp>
        <p:nvGrpSpPr>
          <p:cNvPr id="13" name="Group 23"/>
          <p:cNvGrpSpPr>
            <a:grpSpLocks/>
          </p:cNvGrpSpPr>
          <p:nvPr/>
        </p:nvGrpSpPr>
        <p:grpSpPr bwMode="auto">
          <a:xfrm>
            <a:off x="4800600" y="3376490"/>
            <a:ext cx="685800" cy="609600"/>
            <a:chOff x="3657600" y="3429000"/>
            <a:chExt cx="685800" cy="609600"/>
          </a:xfrm>
        </p:grpSpPr>
        <p:sp>
          <p:nvSpPr>
            <p:cNvPr id="14" name="Rectangle 24"/>
            <p:cNvSpPr/>
            <p:nvPr/>
          </p:nvSpPr>
          <p:spPr bwMode="auto">
            <a:xfrm>
              <a:off x="3657600" y="3429000"/>
              <a:ext cx="6858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TextBox 20"/>
            <p:cNvSpPr txBox="1">
              <a:spLocks noChangeArrowheads="1"/>
            </p:cNvSpPr>
            <p:nvPr/>
          </p:nvSpPr>
          <p:spPr bwMode="auto">
            <a:xfrm>
              <a:off x="3733800" y="3578225"/>
              <a:ext cx="609600" cy="307975"/>
            </a:xfrm>
            <a:prstGeom prst="rect">
              <a:avLst/>
            </a:prstGeom>
            <a:noFill/>
            <a:ln w="9525">
              <a:noFill/>
              <a:miter lim="800000"/>
              <a:headEnd/>
              <a:tailEnd/>
            </a:ln>
          </p:spPr>
          <p:txBody>
            <a:bodyPr>
              <a:spAutoFit/>
            </a:bodyPr>
            <a:lstStyle/>
            <a:p>
              <a:r>
                <a:rPr lang="en-US" sz="1400"/>
                <a:t>PTS</a:t>
              </a:r>
            </a:p>
          </p:txBody>
        </p:sp>
      </p:grpSp>
      <p:grpSp>
        <p:nvGrpSpPr>
          <p:cNvPr id="16" name="Group 26"/>
          <p:cNvGrpSpPr>
            <a:grpSpLocks/>
          </p:cNvGrpSpPr>
          <p:nvPr/>
        </p:nvGrpSpPr>
        <p:grpSpPr bwMode="auto">
          <a:xfrm>
            <a:off x="4800600" y="2081090"/>
            <a:ext cx="685800" cy="609600"/>
            <a:chOff x="3657600" y="3429000"/>
            <a:chExt cx="685800" cy="609600"/>
          </a:xfrm>
        </p:grpSpPr>
        <p:sp>
          <p:nvSpPr>
            <p:cNvPr id="17" name="Rectangle 27"/>
            <p:cNvSpPr/>
            <p:nvPr/>
          </p:nvSpPr>
          <p:spPr bwMode="auto">
            <a:xfrm>
              <a:off x="3657600" y="3429000"/>
              <a:ext cx="6858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TextBox 20"/>
            <p:cNvSpPr txBox="1">
              <a:spLocks noChangeArrowheads="1"/>
            </p:cNvSpPr>
            <p:nvPr/>
          </p:nvSpPr>
          <p:spPr bwMode="auto">
            <a:xfrm>
              <a:off x="3733800" y="3578225"/>
              <a:ext cx="609600" cy="307975"/>
            </a:xfrm>
            <a:prstGeom prst="rect">
              <a:avLst/>
            </a:prstGeom>
            <a:noFill/>
            <a:ln w="9525">
              <a:noFill/>
              <a:miter lim="800000"/>
              <a:headEnd/>
              <a:tailEnd/>
            </a:ln>
          </p:spPr>
          <p:txBody>
            <a:bodyPr>
              <a:spAutoFit/>
            </a:bodyPr>
            <a:lstStyle/>
            <a:p>
              <a:r>
                <a:rPr lang="en-US" sz="1400"/>
                <a:t>PTS</a:t>
              </a:r>
            </a:p>
          </p:txBody>
        </p:sp>
      </p:grpSp>
      <p:grpSp>
        <p:nvGrpSpPr>
          <p:cNvPr id="19" name="Group 29"/>
          <p:cNvGrpSpPr>
            <a:grpSpLocks/>
          </p:cNvGrpSpPr>
          <p:nvPr/>
        </p:nvGrpSpPr>
        <p:grpSpPr bwMode="auto">
          <a:xfrm>
            <a:off x="3429000" y="2081090"/>
            <a:ext cx="685800" cy="609600"/>
            <a:chOff x="3657600" y="3429000"/>
            <a:chExt cx="685800" cy="609600"/>
          </a:xfrm>
        </p:grpSpPr>
        <p:sp>
          <p:nvSpPr>
            <p:cNvPr id="20" name="Rectangle 30"/>
            <p:cNvSpPr/>
            <p:nvPr/>
          </p:nvSpPr>
          <p:spPr bwMode="auto">
            <a:xfrm>
              <a:off x="3657600" y="3429000"/>
              <a:ext cx="6858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 name="TextBox 20"/>
            <p:cNvSpPr txBox="1">
              <a:spLocks noChangeArrowheads="1"/>
            </p:cNvSpPr>
            <p:nvPr/>
          </p:nvSpPr>
          <p:spPr bwMode="auto">
            <a:xfrm>
              <a:off x="3733800" y="3578225"/>
              <a:ext cx="609600" cy="307975"/>
            </a:xfrm>
            <a:prstGeom prst="rect">
              <a:avLst/>
            </a:prstGeom>
            <a:noFill/>
            <a:ln w="9525">
              <a:noFill/>
              <a:miter lim="800000"/>
              <a:headEnd/>
              <a:tailEnd/>
            </a:ln>
          </p:spPr>
          <p:txBody>
            <a:bodyPr>
              <a:spAutoFit/>
            </a:bodyPr>
            <a:lstStyle/>
            <a:p>
              <a:r>
                <a:rPr lang="en-US" sz="1400"/>
                <a:t>PTS</a:t>
              </a:r>
            </a:p>
          </p:txBody>
        </p:sp>
      </p:grpSp>
      <p:grpSp>
        <p:nvGrpSpPr>
          <p:cNvPr id="22" name="Group 33"/>
          <p:cNvGrpSpPr>
            <a:grpSpLocks/>
          </p:cNvGrpSpPr>
          <p:nvPr/>
        </p:nvGrpSpPr>
        <p:grpSpPr bwMode="auto">
          <a:xfrm>
            <a:off x="6019800" y="4367090"/>
            <a:ext cx="685800" cy="609600"/>
            <a:chOff x="152400" y="2667000"/>
            <a:chExt cx="685800" cy="609600"/>
          </a:xfrm>
        </p:grpSpPr>
        <p:sp>
          <p:nvSpPr>
            <p:cNvPr id="23" name="Oval 34"/>
            <p:cNvSpPr/>
            <p:nvPr/>
          </p:nvSpPr>
          <p:spPr bwMode="auto">
            <a:xfrm>
              <a:off x="152400" y="2667000"/>
              <a:ext cx="6858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 name="TextBox 35"/>
            <p:cNvSpPr txBox="1">
              <a:spLocks noChangeArrowheads="1"/>
            </p:cNvSpPr>
            <p:nvPr/>
          </p:nvSpPr>
          <p:spPr bwMode="auto">
            <a:xfrm>
              <a:off x="304800" y="2819400"/>
              <a:ext cx="457200" cy="307975"/>
            </a:xfrm>
            <a:prstGeom prst="rect">
              <a:avLst/>
            </a:prstGeom>
            <a:noFill/>
            <a:ln w="9525">
              <a:noFill/>
              <a:miter lim="800000"/>
              <a:headEnd/>
              <a:tailEnd/>
            </a:ln>
          </p:spPr>
          <p:txBody>
            <a:bodyPr>
              <a:spAutoFit/>
            </a:bodyPr>
            <a:lstStyle/>
            <a:p>
              <a:r>
                <a:rPr lang="en-US" sz="1400"/>
                <a:t>PS</a:t>
              </a:r>
            </a:p>
          </p:txBody>
        </p:sp>
      </p:grpSp>
      <p:grpSp>
        <p:nvGrpSpPr>
          <p:cNvPr id="25" name="Group 36"/>
          <p:cNvGrpSpPr>
            <a:grpSpLocks/>
          </p:cNvGrpSpPr>
          <p:nvPr/>
        </p:nvGrpSpPr>
        <p:grpSpPr bwMode="auto">
          <a:xfrm>
            <a:off x="2209800" y="1242890"/>
            <a:ext cx="685800" cy="609600"/>
            <a:chOff x="152400" y="2667000"/>
            <a:chExt cx="685800" cy="609600"/>
          </a:xfrm>
        </p:grpSpPr>
        <p:sp>
          <p:nvSpPr>
            <p:cNvPr id="26" name="Oval 37"/>
            <p:cNvSpPr/>
            <p:nvPr/>
          </p:nvSpPr>
          <p:spPr bwMode="auto">
            <a:xfrm>
              <a:off x="152400" y="2667000"/>
              <a:ext cx="6858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 name="TextBox 38"/>
            <p:cNvSpPr txBox="1">
              <a:spLocks noChangeArrowheads="1"/>
            </p:cNvSpPr>
            <p:nvPr/>
          </p:nvSpPr>
          <p:spPr bwMode="auto">
            <a:xfrm>
              <a:off x="304800" y="2819400"/>
              <a:ext cx="457200" cy="307975"/>
            </a:xfrm>
            <a:prstGeom prst="rect">
              <a:avLst/>
            </a:prstGeom>
            <a:noFill/>
            <a:ln w="9525">
              <a:noFill/>
              <a:miter lim="800000"/>
              <a:headEnd/>
              <a:tailEnd/>
            </a:ln>
          </p:spPr>
          <p:txBody>
            <a:bodyPr>
              <a:spAutoFit/>
            </a:bodyPr>
            <a:lstStyle/>
            <a:p>
              <a:r>
                <a:rPr lang="en-US" sz="1400"/>
                <a:t>PS</a:t>
              </a:r>
            </a:p>
          </p:txBody>
        </p:sp>
      </p:grpSp>
      <p:grpSp>
        <p:nvGrpSpPr>
          <p:cNvPr id="28" name="Group 39"/>
          <p:cNvGrpSpPr>
            <a:grpSpLocks/>
          </p:cNvGrpSpPr>
          <p:nvPr/>
        </p:nvGrpSpPr>
        <p:grpSpPr bwMode="auto">
          <a:xfrm>
            <a:off x="6019800" y="1242890"/>
            <a:ext cx="685800" cy="609600"/>
            <a:chOff x="152400" y="2667000"/>
            <a:chExt cx="685800" cy="609600"/>
          </a:xfrm>
        </p:grpSpPr>
        <p:sp>
          <p:nvSpPr>
            <p:cNvPr id="29" name="Oval 40"/>
            <p:cNvSpPr/>
            <p:nvPr/>
          </p:nvSpPr>
          <p:spPr bwMode="auto">
            <a:xfrm>
              <a:off x="152400" y="2667000"/>
              <a:ext cx="6858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 name="TextBox 41"/>
            <p:cNvSpPr txBox="1">
              <a:spLocks noChangeArrowheads="1"/>
            </p:cNvSpPr>
            <p:nvPr/>
          </p:nvSpPr>
          <p:spPr bwMode="auto">
            <a:xfrm>
              <a:off x="304800" y="2819400"/>
              <a:ext cx="457200" cy="307975"/>
            </a:xfrm>
            <a:prstGeom prst="rect">
              <a:avLst/>
            </a:prstGeom>
            <a:noFill/>
            <a:ln w="9525">
              <a:noFill/>
              <a:miter lim="800000"/>
              <a:headEnd/>
              <a:tailEnd/>
            </a:ln>
          </p:spPr>
          <p:txBody>
            <a:bodyPr>
              <a:spAutoFit/>
            </a:bodyPr>
            <a:lstStyle/>
            <a:p>
              <a:r>
                <a:rPr lang="en-US" sz="1400"/>
                <a:t>PS</a:t>
              </a:r>
            </a:p>
          </p:txBody>
        </p:sp>
      </p:grpSp>
      <p:cxnSp>
        <p:nvCxnSpPr>
          <p:cNvPr id="31" name="Straight Connector 45"/>
          <p:cNvCxnSpPr>
            <a:stCxn id="26" idx="6"/>
            <a:endCxn id="29" idx="2"/>
          </p:cNvCxnSpPr>
          <p:nvPr/>
        </p:nvCxnSpPr>
        <p:spPr>
          <a:xfrm>
            <a:off x="2895600" y="1547690"/>
            <a:ext cx="3124200" cy="1588"/>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Straight Connector 47"/>
          <p:cNvCxnSpPr>
            <a:stCxn id="8" idx="6"/>
            <a:endCxn id="23" idx="2"/>
          </p:cNvCxnSpPr>
          <p:nvPr/>
        </p:nvCxnSpPr>
        <p:spPr>
          <a:xfrm>
            <a:off x="2895600" y="4671890"/>
            <a:ext cx="3124200" cy="1588"/>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49"/>
          <p:cNvCxnSpPr>
            <a:stCxn id="26" idx="5"/>
          </p:cNvCxnSpPr>
          <p:nvPr/>
        </p:nvCxnSpPr>
        <p:spPr>
          <a:xfrm rot="16200000" flipH="1">
            <a:off x="2953544" y="1605634"/>
            <a:ext cx="317500" cy="633412"/>
          </a:xfrm>
          <a:prstGeom prst="line">
            <a:avLst/>
          </a:prstGeom>
          <a:ln w="31750">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51"/>
          <p:cNvCxnSpPr>
            <a:endCxn id="8" idx="7"/>
          </p:cNvCxnSpPr>
          <p:nvPr/>
        </p:nvCxnSpPr>
        <p:spPr>
          <a:xfrm rot="10800000" flipV="1">
            <a:off x="2795588" y="3909890"/>
            <a:ext cx="633412" cy="546100"/>
          </a:xfrm>
          <a:prstGeom prst="line">
            <a:avLst/>
          </a:prstGeom>
          <a:ln w="31750">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53"/>
          <p:cNvCxnSpPr>
            <a:stCxn id="29" idx="3"/>
          </p:cNvCxnSpPr>
          <p:nvPr/>
        </p:nvCxnSpPr>
        <p:spPr>
          <a:xfrm rot="5400000">
            <a:off x="5644357" y="1605633"/>
            <a:ext cx="317500" cy="633413"/>
          </a:xfrm>
          <a:prstGeom prst="line">
            <a:avLst/>
          </a:prstGeom>
          <a:ln w="31750">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55"/>
          <p:cNvCxnSpPr>
            <a:stCxn id="23" idx="1"/>
          </p:cNvCxnSpPr>
          <p:nvPr/>
        </p:nvCxnSpPr>
        <p:spPr>
          <a:xfrm rot="16200000" flipV="1">
            <a:off x="5530057" y="3866233"/>
            <a:ext cx="469900" cy="709613"/>
          </a:xfrm>
          <a:prstGeom prst="line">
            <a:avLst/>
          </a:prstGeom>
          <a:ln w="31750">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57"/>
          <p:cNvCxnSpPr>
            <a:stCxn id="20" idx="2"/>
            <a:endCxn id="11" idx="0"/>
          </p:cNvCxnSpPr>
          <p:nvPr/>
        </p:nvCxnSpPr>
        <p:spPr>
          <a:xfrm rot="5400000">
            <a:off x="3429001" y="3033590"/>
            <a:ext cx="685800" cy="3175"/>
          </a:xfrm>
          <a:prstGeom prst="line">
            <a:avLst/>
          </a:prstGeom>
          <a:ln w="31750">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59"/>
          <p:cNvCxnSpPr>
            <a:stCxn id="21" idx="3"/>
            <a:endCxn id="17" idx="1"/>
          </p:cNvCxnSpPr>
          <p:nvPr/>
        </p:nvCxnSpPr>
        <p:spPr>
          <a:xfrm>
            <a:off x="4114800" y="2384303"/>
            <a:ext cx="685800" cy="1587"/>
          </a:xfrm>
          <a:prstGeom prst="line">
            <a:avLst/>
          </a:prstGeom>
          <a:ln w="31750">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61"/>
          <p:cNvCxnSpPr>
            <a:stCxn id="17" idx="2"/>
            <a:endCxn id="14" idx="0"/>
          </p:cNvCxnSpPr>
          <p:nvPr/>
        </p:nvCxnSpPr>
        <p:spPr>
          <a:xfrm rot="5400000">
            <a:off x="4800601" y="3033590"/>
            <a:ext cx="685800" cy="3175"/>
          </a:xfrm>
          <a:prstGeom prst="line">
            <a:avLst/>
          </a:prstGeom>
          <a:ln w="31750">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63"/>
          <p:cNvCxnSpPr>
            <a:stCxn id="14" idx="1"/>
            <a:endCxn id="12" idx="3"/>
          </p:cNvCxnSpPr>
          <p:nvPr/>
        </p:nvCxnSpPr>
        <p:spPr>
          <a:xfrm rot="10800000">
            <a:off x="4114800" y="3679703"/>
            <a:ext cx="685800" cy="1587"/>
          </a:xfrm>
          <a:prstGeom prst="line">
            <a:avLst/>
          </a:prstGeom>
          <a:ln w="31750">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65"/>
          <p:cNvCxnSpPr/>
          <p:nvPr/>
        </p:nvCxnSpPr>
        <p:spPr>
          <a:xfrm rot="5400000" flipH="1" flipV="1">
            <a:off x="4114800" y="2690690"/>
            <a:ext cx="685800" cy="685800"/>
          </a:xfrm>
          <a:prstGeom prst="line">
            <a:avLst/>
          </a:prstGeom>
          <a:ln w="31750">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67"/>
          <p:cNvCxnSpPr/>
          <p:nvPr/>
        </p:nvCxnSpPr>
        <p:spPr>
          <a:xfrm rot="16200000" flipH="1">
            <a:off x="4114800" y="2690690"/>
            <a:ext cx="685800" cy="685800"/>
          </a:xfrm>
          <a:prstGeom prst="line">
            <a:avLst/>
          </a:prstGeom>
          <a:ln w="31750">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72"/>
          <p:cNvCxnSpPr>
            <a:stCxn id="26" idx="4"/>
            <a:endCxn id="8" idx="0"/>
          </p:cNvCxnSpPr>
          <p:nvPr/>
        </p:nvCxnSpPr>
        <p:spPr>
          <a:xfrm rot="5400000">
            <a:off x="1295401" y="3109790"/>
            <a:ext cx="2514600" cy="3175"/>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4" name="Straight Connector 74"/>
          <p:cNvCxnSpPr>
            <a:stCxn id="29" idx="4"/>
            <a:endCxn id="23" idx="0"/>
          </p:cNvCxnSpPr>
          <p:nvPr/>
        </p:nvCxnSpPr>
        <p:spPr>
          <a:xfrm rot="5400000">
            <a:off x="5105401" y="3109790"/>
            <a:ext cx="2514600" cy="3175"/>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5" name="Straight Connector 75"/>
          <p:cNvCxnSpPr/>
          <p:nvPr/>
        </p:nvCxnSpPr>
        <p:spPr bwMode="auto">
          <a:xfrm>
            <a:off x="990600" y="5435478"/>
            <a:ext cx="685800" cy="1587"/>
          </a:xfrm>
          <a:prstGeom prst="line">
            <a:avLst/>
          </a:prstGeom>
          <a:ln w="317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6" name="Straight Connector 76"/>
          <p:cNvCxnSpPr/>
          <p:nvPr/>
        </p:nvCxnSpPr>
        <p:spPr bwMode="auto">
          <a:xfrm>
            <a:off x="990600" y="5895853"/>
            <a:ext cx="685800" cy="1587"/>
          </a:xfrm>
          <a:prstGeom prst="line">
            <a:avLst/>
          </a:prstGeom>
          <a:ln w="317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7" name="TextBox 22"/>
          <p:cNvSpPr txBox="1">
            <a:spLocks noChangeArrowheads="1"/>
          </p:cNvSpPr>
          <p:nvPr/>
        </p:nvSpPr>
        <p:spPr bwMode="auto">
          <a:xfrm>
            <a:off x="1828800" y="5281490"/>
            <a:ext cx="1447800" cy="307975"/>
          </a:xfrm>
          <a:prstGeom prst="rect">
            <a:avLst/>
          </a:prstGeom>
          <a:noFill/>
          <a:ln w="9525">
            <a:noFill/>
            <a:miter lim="800000"/>
            <a:headEnd/>
            <a:tailEnd/>
          </a:ln>
        </p:spPr>
        <p:txBody>
          <a:bodyPr>
            <a:spAutoFit/>
          </a:bodyPr>
          <a:lstStyle/>
          <a:p>
            <a:r>
              <a:rPr lang="en-US" sz="1400"/>
              <a:t>Canais de Voz</a:t>
            </a:r>
          </a:p>
        </p:txBody>
      </p:sp>
      <p:sp>
        <p:nvSpPr>
          <p:cNvPr id="48" name="TextBox 23"/>
          <p:cNvSpPr txBox="1">
            <a:spLocks noChangeArrowheads="1"/>
          </p:cNvSpPr>
          <p:nvPr/>
        </p:nvSpPr>
        <p:spPr bwMode="auto">
          <a:xfrm>
            <a:off x="1828800" y="5741865"/>
            <a:ext cx="2362200" cy="307975"/>
          </a:xfrm>
          <a:prstGeom prst="rect">
            <a:avLst/>
          </a:prstGeom>
          <a:noFill/>
          <a:ln w="9525">
            <a:noFill/>
            <a:miter lim="800000"/>
            <a:headEnd/>
            <a:tailEnd/>
          </a:ln>
        </p:spPr>
        <p:txBody>
          <a:bodyPr>
            <a:spAutoFit/>
          </a:bodyPr>
          <a:lstStyle/>
          <a:p>
            <a:r>
              <a:rPr lang="en-US" sz="1400"/>
              <a:t>Enlaces de Sinalização</a:t>
            </a:r>
          </a:p>
        </p:txBody>
      </p:sp>
      <p:grpSp>
        <p:nvGrpSpPr>
          <p:cNvPr id="49" name="Group 82"/>
          <p:cNvGrpSpPr>
            <a:grpSpLocks/>
          </p:cNvGrpSpPr>
          <p:nvPr/>
        </p:nvGrpSpPr>
        <p:grpSpPr bwMode="auto">
          <a:xfrm>
            <a:off x="4724400" y="5052890"/>
            <a:ext cx="685800" cy="609600"/>
            <a:chOff x="152400" y="2667000"/>
            <a:chExt cx="685800" cy="609600"/>
          </a:xfrm>
        </p:grpSpPr>
        <p:sp>
          <p:nvSpPr>
            <p:cNvPr id="50" name="Oval 83"/>
            <p:cNvSpPr/>
            <p:nvPr/>
          </p:nvSpPr>
          <p:spPr bwMode="auto">
            <a:xfrm>
              <a:off x="152400" y="2667000"/>
              <a:ext cx="6858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1" name="TextBox 84"/>
            <p:cNvSpPr txBox="1">
              <a:spLocks noChangeArrowheads="1"/>
            </p:cNvSpPr>
            <p:nvPr/>
          </p:nvSpPr>
          <p:spPr bwMode="auto">
            <a:xfrm>
              <a:off x="304800" y="2819400"/>
              <a:ext cx="457200" cy="307975"/>
            </a:xfrm>
            <a:prstGeom prst="rect">
              <a:avLst/>
            </a:prstGeom>
            <a:noFill/>
            <a:ln w="9525">
              <a:noFill/>
              <a:miter lim="800000"/>
              <a:headEnd/>
              <a:tailEnd/>
            </a:ln>
          </p:spPr>
          <p:txBody>
            <a:bodyPr>
              <a:spAutoFit/>
            </a:bodyPr>
            <a:lstStyle/>
            <a:p>
              <a:r>
                <a:rPr lang="en-US" sz="1400"/>
                <a:t>PS</a:t>
              </a:r>
            </a:p>
          </p:txBody>
        </p:sp>
      </p:grpSp>
      <p:grpSp>
        <p:nvGrpSpPr>
          <p:cNvPr id="52" name="Group 85"/>
          <p:cNvGrpSpPr>
            <a:grpSpLocks/>
          </p:cNvGrpSpPr>
          <p:nvPr/>
        </p:nvGrpSpPr>
        <p:grpSpPr bwMode="auto">
          <a:xfrm>
            <a:off x="4724400" y="5967290"/>
            <a:ext cx="685800" cy="609600"/>
            <a:chOff x="3657600" y="3429000"/>
            <a:chExt cx="685800" cy="609600"/>
          </a:xfrm>
        </p:grpSpPr>
        <p:sp>
          <p:nvSpPr>
            <p:cNvPr id="53" name="Rectangle 86"/>
            <p:cNvSpPr/>
            <p:nvPr/>
          </p:nvSpPr>
          <p:spPr bwMode="auto">
            <a:xfrm>
              <a:off x="3657600" y="3429000"/>
              <a:ext cx="6858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4" name="TextBox 20"/>
            <p:cNvSpPr txBox="1">
              <a:spLocks noChangeArrowheads="1"/>
            </p:cNvSpPr>
            <p:nvPr/>
          </p:nvSpPr>
          <p:spPr bwMode="auto">
            <a:xfrm>
              <a:off x="3733800" y="3578225"/>
              <a:ext cx="609600" cy="307975"/>
            </a:xfrm>
            <a:prstGeom prst="rect">
              <a:avLst/>
            </a:prstGeom>
            <a:noFill/>
            <a:ln w="9525">
              <a:noFill/>
              <a:miter lim="800000"/>
              <a:headEnd/>
              <a:tailEnd/>
            </a:ln>
          </p:spPr>
          <p:txBody>
            <a:bodyPr>
              <a:spAutoFit/>
            </a:bodyPr>
            <a:lstStyle/>
            <a:p>
              <a:r>
                <a:rPr lang="en-US" sz="1400"/>
                <a:t>PTS</a:t>
              </a:r>
            </a:p>
          </p:txBody>
        </p:sp>
      </p:grpSp>
      <p:sp>
        <p:nvSpPr>
          <p:cNvPr id="55" name="TextBox 23"/>
          <p:cNvSpPr txBox="1">
            <a:spLocks noChangeArrowheads="1"/>
          </p:cNvSpPr>
          <p:nvPr/>
        </p:nvSpPr>
        <p:spPr bwMode="auto">
          <a:xfrm>
            <a:off x="5486400" y="6116515"/>
            <a:ext cx="3276600" cy="307975"/>
          </a:xfrm>
          <a:prstGeom prst="rect">
            <a:avLst/>
          </a:prstGeom>
          <a:noFill/>
          <a:ln w="9525">
            <a:noFill/>
            <a:miter lim="800000"/>
            <a:headEnd/>
            <a:tailEnd/>
          </a:ln>
        </p:spPr>
        <p:txBody>
          <a:bodyPr>
            <a:spAutoFit/>
          </a:bodyPr>
          <a:lstStyle/>
          <a:p>
            <a:r>
              <a:rPr lang="en-US" sz="1400"/>
              <a:t>Ponto de Transferência de Sinalização</a:t>
            </a:r>
          </a:p>
        </p:txBody>
      </p:sp>
      <p:sp>
        <p:nvSpPr>
          <p:cNvPr id="56" name="TextBox 23"/>
          <p:cNvSpPr txBox="1">
            <a:spLocks noChangeArrowheads="1"/>
          </p:cNvSpPr>
          <p:nvPr/>
        </p:nvSpPr>
        <p:spPr bwMode="auto">
          <a:xfrm>
            <a:off x="5486400" y="5202115"/>
            <a:ext cx="3276600" cy="307975"/>
          </a:xfrm>
          <a:prstGeom prst="rect">
            <a:avLst/>
          </a:prstGeom>
          <a:noFill/>
          <a:ln w="9525">
            <a:noFill/>
            <a:miter lim="800000"/>
            <a:headEnd/>
            <a:tailEnd/>
          </a:ln>
        </p:spPr>
        <p:txBody>
          <a:bodyPr>
            <a:spAutoFit/>
          </a:bodyPr>
          <a:lstStyle/>
          <a:p>
            <a:r>
              <a:rPr lang="en-US" sz="1400" dirty="0"/>
              <a:t>Ponto de </a:t>
            </a:r>
            <a:r>
              <a:rPr lang="en-US" sz="1400" dirty="0" err="1"/>
              <a:t>Sinalização</a:t>
            </a:r>
            <a:endParaRPr lang="en-US" sz="1400" dirty="0"/>
          </a:p>
        </p:txBody>
      </p:sp>
    </p:spTree>
    <p:extLst>
      <p:ext uri="{BB962C8B-B14F-4D97-AF65-F5344CB8AC3E}">
        <p14:creationId xmlns:p14="http://schemas.microsoft.com/office/powerpoint/2010/main" val="2486179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219868" y="609600"/>
            <a:ext cx="9463088" cy="3615267"/>
          </a:xfrm>
        </p:spPr>
        <p:txBody>
          <a:bodyPr/>
          <a:lstStyle/>
          <a:p>
            <a:pPr marL="0" indent="0">
              <a:buNone/>
            </a:pPr>
            <a:endParaRPr lang="pt-BR" dirty="0"/>
          </a:p>
          <a:p>
            <a:pPr algn="just"/>
            <a:r>
              <a:rPr lang="pt-BR" sz="3200" dirty="0"/>
              <a:t>Sinais Digitais são os que assumem valores específicos, valores binários, 1 e 0, “</a:t>
            </a:r>
            <a:r>
              <a:rPr lang="pt-BR" sz="3200" i="1" dirty="0" err="1"/>
              <a:t>on</a:t>
            </a:r>
            <a:r>
              <a:rPr lang="pt-BR" sz="3200" dirty="0"/>
              <a:t>" e “</a:t>
            </a:r>
            <a:r>
              <a:rPr lang="pt-BR" sz="3200" i="1" dirty="0"/>
              <a:t>off</a:t>
            </a:r>
            <a:r>
              <a:rPr lang="pt-BR" sz="3200" dirty="0"/>
              <a:t>", "alto" e "baixo", “</a:t>
            </a:r>
            <a:r>
              <a:rPr lang="pt-BR" sz="3200" i="1" dirty="0"/>
              <a:t>high </a:t>
            </a:r>
            <a:r>
              <a:rPr lang="pt-BR" sz="3200" i="1" dirty="0" err="1"/>
              <a:t>and</a:t>
            </a:r>
            <a:r>
              <a:rPr lang="pt-BR" sz="3200" i="1" dirty="0"/>
              <a:t> </a:t>
            </a:r>
            <a:r>
              <a:rPr lang="pt-BR" sz="3200" i="1" dirty="0" err="1"/>
              <a:t>low</a:t>
            </a:r>
            <a:r>
              <a:rPr lang="pt-BR" sz="3200" dirty="0"/>
              <a:t>". São sinais processados por máquinas ou equipamentos para serem utilizados em um meio digital.</a:t>
            </a:r>
          </a:p>
        </p:txBody>
      </p:sp>
      <p:pic>
        <p:nvPicPr>
          <p:cNvPr id="5" name="Imagem 4" descr="http://www.teleco.com.br/imagens/tutoriais/tutorialconvdados_figura4.gif"/>
          <p:cNvPicPr/>
          <p:nvPr/>
        </p:nvPicPr>
        <p:blipFill>
          <a:blip r:embed="rId2">
            <a:extLst>
              <a:ext uri="{28A0092B-C50C-407E-A947-70E740481C1C}">
                <a14:useLocalDpi xmlns:a14="http://schemas.microsoft.com/office/drawing/2010/main" val="0"/>
              </a:ext>
            </a:extLst>
          </a:blip>
          <a:srcRect/>
          <a:stretch>
            <a:fillRect/>
          </a:stretch>
        </p:blipFill>
        <p:spPr bwMode="auto">
          <a:xfrm>
            <a:off x="696912" y="4089400"/>
            <a:ext cx="8509000" cy="1833328"/>
          </a:xfrm>
          <a:prstGeom prst="rect">
            <a:avLst/>
          </a:prstGeom>
          <a:noFill/>
          <a:ln>
            <a:noFill/>
          </a:ln>
        </p:spPr>
      </p:pic>
      <p:pic>
        <p:nvPicPr>
          <p:cNvPr id="6" name="Picture 2" descr="http://life.com.br/images/life/logolif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58404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5112" y="223234"/>
            <a:ext cx="10263188" cy="1507067"/>
          </a:xfrm>
        </p:spPr>
        <p:txBody>
          <a:bodyPr>
            <a:normAutofit/>
          </a:bodyPr>
          <a:lstStyle/>
          <a:p>
            <a:r>
              <a:rPr lang="pt-BR" dirty="0"/>
              <a:t>PROTOCOLO SS#7</a:t>
            </a:r>
          </a:p>
        </p:txBody>
      </p:sp>
      <p:sp>
        <p:nvSpPr>
          <p:cNvPr id="7" name="Espaço Reservado para Conteúdo 2"/>
          <p:cNvSpPr>
            <a:spLocks noGrp="1"/>
          </p:cNvSpPr>
          <p:nvPr>
            <p:ph idx="1"/>
          </p:nvPr>
        </p:nvSpPr>
        <p:spPr>
          <a:xfrm>
            <a:off x="265112" y="1396620"/>
            <a:ext cx="9310688" cy="4982335"/>
          </a:xfrm>
        </p:spPr>
        <p:txBody>
          <a:bodyPr>
            <a:noAutofit/>
          </a:bodyPr>
          <a:lstStyle/>
          <a:p>
            <a:pPr>
              <a:lnSpc>
                <a:spcPct val="150000"/>
              </a:lnSpc>
              <a:buFont typeface="Arial" charset="0"/>
              <a:buChar char="•"/>
              <a:defRPr/>
            </a:pPr>
            <a:r>
              <a:rPr lang="pt-BR" sz="2400" dirty="0">
                <a:cs typeface="Tahoma" pitchFamily="34" charset="0"/>
              </a:rPr>
              <a:t> É utilizado para endereçar as mensagens ao seu destino da seguinte forma: em cada mensagem existe um campo denominado rótulo que é composto do código do PS ao qual a mensagem se destina (campo </a:t>
            </a:r>
            <a:r>
              <a:rPr lang="pt-BR" sz="2400" b="1" dirty="0">
                <a:cs typeface="Tahoma" pitchFamily="34" charset="0"/>
              </a:rPr>
              <a:t>DPC</a:t>
            </a:r>
            <a:r>
              <a:rPr lang="pt-BR" sz="2400" dirty="0">
                <a:cs typeface="Tahoma" pitchFamily="34" charset="0"/>
              </a:rPr>
              <a:t> – Código do Ponto de Destino/</a:t>
            </a:r>
            <a:r>
              <a:rPr lang="pt-BR" sz="2400" dirty="0" err="1">
                <a:cs typeface="Tahoma" pitchFamily="34" charset="0"/>
              </a:rPr>
              <a:t>Destinantion</a:t>
            </a:r>
            <a:r>
              <a:rPr lang="pt-BR" sz="2400" dirty="0">
                <a:cs typeface="Tahoma" pitchFamily="34" charset="0"/>
              </a:rPr>
              <a:t> Point </a:t>
            </a:r>
            <a:r>
              <a:rPr lang="pt-BR" sz="2400" dirty="0" err="1">
                <a:cs typeface="Tahoma" pitchFamily="34" charset="0"/>
              </a:rPr>
              <a:t>Code</a:t>
            </a:r>
            <a:r>
              <a:rPr lang="pt-BR" sz="2400" dirty="0">
                <a:cs typeface="Tahoma" pitchFamily="34" charset="0"/>
              </a:rPr>
              <a:t>), do código do PS que originou a mensagem (campo </a:t>
            </a:r>
            <a:r>
              <a:rPr lang="pt-BR" sz="2400" b="1" dirty="0">
                <a:cs typeface="Tahoma" pitchFamily="34" charset="0"/>
              </a:rPr>
              <a:t>OPC</a:t>
            </a:r>
            <a:r>
              <a:rPr lang="pt-BR" sz="2400" dirty="0">
                <a:cs typeface="Tahoma" pitchFamily="34" charset="0"/>
              </a:rPr>
              <a:t> – Código do Ponto de Origem/</a:t>
            </a:r>
            <a:r>
              <a:rPr lang="pt-BR" sz="2400" dirty="0" err="1">
                <a:cs typeface="Tahoma" pitchFamily="34" charset="0"/>
              </a:rPr>
              <a:t>Origination</a:t>
            </a:r>
            <a:r>
              <a:rPr lang="pt-BR" sz="2400" dirty="0">
                <a:cs typeface="Tahoma" pitchFamily="34" charset="0"/>
              </a:rPr>
              <a:t> Point </a:t>
            </a:r>
            <a:r>
              <a:rPr lang="pt-BR" sz="2400" dirty="0" err="1">
                <a:cs typeface="Tahoma" pitchFamily="34" charset="0"/>
              </a:rPr>
              <a:t>Code</a:t>
            </a:r>
            <a:r>
              <a:rPr lang="pt-BR" sz="2400" dirty="0">
                <a:cs typeface="Tahoma" pitchFamily="34" charset="0"/>
              </a:rPr>
              <a:t>) e um terceiro campo que vai depender do tipo da mensagem.</a:t>
            </a:r>
            <a:endParaRPr lang="en-US" sz="2400" b="1" dirty="0">
              <a:cs typeface="Tahoma" pitchFamily="34" charset="0"/>
            </a:endParaRPr>
          </a:p>
          <a:p>
            <a:endParaRPr lang="pt-BR" sz="2000" dirty="0"/>
          </a:p>
        </p:txBody>
      </p:sp>
      <p:pic>
        <p:nvPicPr>
          <p:cNvPr id="5" name="Picture 2" descr="http://life.com.br/images/life/logolif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536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5112" y="223234"/>
            <a:ext cx="10263188" cy="1507067"/>
          </a:xfrm>
        </p:spPr>
        <p:txBody>
          <a:bodyPr>
            <a:normAutofit/>
          </a:bodyPr>
          <a:lstStyle/>
          <a:p>
            <a:r>
              <a:rPr lang="pt-BR" dirty="0"/>
              <a:t>PROTOCOLO SS#7</a:t>
            </a:r>
          </a:p>
        </p:txBody>
      </p:sp>
      <p:pic>
        <p:nvPicPr>
          <p:cNvPr id="5" name="Picture 2" descr="http://life.com.br/images/life/logolif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p:cNvPicPr>
            <a:picLocks noChangeAspect="1"/>
          </p:cNvPicPr>
          <p:nvPr/>
        </p:nvPicPr>
        <p:blipFill>
          <a:blip r:embed="rId3"/>
          <a:stretch>
            <a:fillRect/>
          </a:stretch>
        </p:blipFill>
        <p:spPr>
          <a:xfrm>
            <a:off x="1492176" y="1122268"/>
            <a:ext cx="6572324" cy="5608732"/>
          </a:xfrm>
          <a:prstGeom prst="rect">
            <a:avLst/>
          </a:prstGeom>
        </p:spPr>
      </p:pic>
      <p:sp>
        <p:nvSpPr>
          <p:cNvPr id="4" name="Retângulo 3"/>
          <p:cNvSpPr/>
          <p:nvPr/>
        </p:nvSpPr>
        <p:spPr>
          <a:xfrm>
            <a:off x="4521200" y="6378955"/>
            <a:ext cx="1270000" cy="444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4480081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5112" y="223234"/>
            <a:ext cx="10263188" cy="1507067"/>
          </a:xfrm>
        </p:spPr>
        <p:txBody>
          <a:bodyPr>
            <a:normAutofit/>
          </a:bodyPr>
          <a:lstStyle/>
          <a:p>
            <a:r>
              <a:rPr lang="pt-BR" dirty="0"/>
              <a:t>PROTOCOLO SS#7</a:t>
            </a:r>
          </a:p>
        </p:txBody>
      </p:sp>
      <p:pic>
        <p:nvPicPr>
          <p:cNvPr id="5" name="Picture 2" descr="http://life.com.br/images/life/logolif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p:cNvPicPr>
            <a:picLocks noChangeAspect="1"/>
          </p:cNvPicPr>
          <p:nvPr/>
        </p:nvPicPr>
        <p:blipFill>
          <a:blip r:embed="rId3"/>
          <a:stretch>
            <a:fillRect/>
          </a:stretch>
        </p:blipFill>
        <p:spPr>
          <a:xfrm>
            <a:off x="590663" y="976767"/>
            <a:ext cx="8993593" cy="5402188"/>
          </a:xfrm>
          <a:prstGeom prst="rect">
            <a:avLst/>
          </a:prstGeom>
        </p:spPr>
      </p:pic>
      <p:sp>
        <p:nvSpPr>
          <p:cNvPr id="8" name="Retângulo 7"/>
          <p:cNvSpPr/>
          <p:nvPr/>
        </p:nvSpPr>
        <p:spPr>
          <a:xfrm>
            <a:off x="4761706" y="5934455"/>
            <a:ext cx="1270000" cy="444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p:cNvSpPr/>
          <p:nvPr/>
        </p:nvSpPr>
        <p:spPr>
          <a:xfrm>
            <a:off x="5193506" y="838200"/>
            <a:ext cx="623094" cy="6893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0845642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5112" y="223234"/>
            <a:ext cx="10263188" cy="1507067"/>
          </a:xfrm>
        </p:spPr>
        <p:txBody>
          <a:bodyPr>
            <a:normAutofit/>
          </a:bodyPr>
          <a:lstStyle/>
          <a:p>
            <a:r>
              <a:rPr lang="pt-BR" dirty="0"/>
              <a:t>PROTOCOLO SS#7 – Divisão Funcional</a:t>
            </a:r>
          </a:p>
        </p:txBody>
      </p:sp>
      <p:sp>
        <p:nvSpPr>
          <p:cNvPr id="7" name="Espaço Reservado para Conteúdo 2"/>
          <p:cNvSpPr>
            <a:spLocks noGrp="1"/>
          </p:cNvSpPr>
          <p:nvPr>
            <p:ph idx="1"/>
          </p:nvPr>
        </p:nvSpPr>
        <p:spPr>
          <a:xfrm>
            <a:off x="265112" y="976767"/>
            <a:ext cx="9310688" cy="4982335"/>
          </a:xfrm>
        </p:spPr>
        <p:txBody>
          <a:bodyPr>
            <a:noAutofit/>
          </a:bodyPr>
          <a:lstStyle/>
          <a:p>
            <a:pPr>
              <a:lnSpc>
                <a:spcPct val="150000"/>
              </a:lnSpc>
              <a:defRPr/>
            </a:pPr>
            <a:r>
              <a:rPr lang="pt-BR" sz="1600" b="1" dirty="0">
                <a:cs typeface="Tahoma" pitchFamily="34" charset="0"/>
              </a:rPr>
              <a:t>Subsistema de Usuários (</a:t>
            </a:r>
            <a:r>
              <a:rPr lang="pt-BR" sz="1600" b="1" dirty="0" err="1">
                <a:cs typeface="Tahoma" pitchFamily="34" charset="0"/>
              </a:rPr>
              <a:t>User</a:t>
            </a:r>
            <a:r>
              <a:rPr lang="pt-BR" sz="1600" b="1" dirty="0">
                <a:cs typeface="Tahoma" pitchFamily="34" charset="0"/>
              </a:rPr>
              <a:t> </a:t>
            </a:r>
            <a:r>
              <a:rPr lang="pt-BR" sz="1600" b="1" dirty="0" err="1">
                <a:cs typeface="Tahoma" pitchFamily="34" charset="0"/>
              </a:rPr>
              <a:t>Parts</a:t>
            </a:r>
            <a:r>
              <a:rPr lang="pt-BR" sz="1600" b="1" dirty="0">
                <a:cs typeface="Tahoma" pitchFamily="34" charset="0"/>
              </a:rPr>
              <a:t> - </a:t>
            </a:r>
            <a:r>
              <a:rPr lang="pt-BR" sz="1600" b="1" dirty="0" err="1">
                <a:cs typeface="Tahoma" pitchFamily="34" charset="0"/>
              </a:rPr>
              <a:t>UPs</a:t>
            </a:r>
            <a:r>
              <a:rPr lang="pt-BR" sz="1600" b="1" dirty="0">
                <a:cs typeface="Tahoma" pitchFamily="34" charset="0"/>
              </a:rPr>
              <a:t>): </a:t>
            </a:r>
            <a:r>
              <a:rPr lang="pt-BR" sz="1600" dirty="0">
                <a:cs typeface="Tahoma" pitchFamily="34" charset="0"/>
              </a:rPr>
              <a:t> Os subsistemas de usuários constituem o nível 4 do SS#7 e representam os diversos tipos de usuários como telefonia (TUP), RDSI/ISDN (ISUP), móvel (MAP), entre outros.  </a:t>
            </a:r>
          </a:p>
          <a:p>
            <a:pPr>
              <a:lnSpc>
                <a:spcPct val="150000"/>
              </a:lnSpc>
              <a:defRPr/>
            </a:pPr>
            <a:r>
              <a:rPr lang="pt-BR" sz="1600" b="1" dirty="0">
                <a:cs typeface="Tahoma" pitchFamily="34" charset="0"/>
              </a:rPr>
              <a:t>Subsistema de Transferência de Mensagens (</a:t>
            </a:r>
            <a:r>
              <a:rPr lang="pt-BR" sz="1600" b="1" dirty="0" err="1">
                <a:cs typeface="Tahoma" pitchFamily="34" charset="0"/>
              </a:rPr>
              <a:t>Messages</a:t>
            </a:r>
            <a:r>
              <a:rPr lang="pt-BR" sz="1600" b="1" dirty="0">
                <a:cs typeface="Tahoma" pitchFamily="34" charset="0"/>
              </a:rPr>
              <a:t> </a:t>
            </a:r>
            <a:r>
              <a:rPr lang="pt-BR" sz="1600" b="1" dirty="0" err="1">
                <a:cs typeface="Tahoma" pitchFamily="34" charset="0"/>
              </a:rPr>
              <a:t>Transfer</a:t>
            </a:r>
            <a:r>
              <a:rPr lang="pt-BR" sz="1600" b="1" dirty="0">
                <a:cs typeface="Tahoma" pitchFamily="34" charset="0"/>
              </a:rPr>
              <a:t> </a:t>
            </a:r>
            <a:r>
              <a:rPr lang="pt-BR" sz="1600" b="1" dirty="0" err="1">
                <a:cs typeface="Tahoma" pitchFamily="34" charset="0"/>
              </a:rPr>
              <a:t>Part</a:t>
            </a:r>
            <a:r>
              <a:rPr lang="pt-BR" sz="1600" b="1" dirty="0">
                <a:cs typeface="Tahoma" pitchFamily="34" charset="0"/>
              </a:rPr>
              <a:t> – MTP ):</a:t>
            </a:r>
            <a:r>
              <a:rPr lang="pt-BR" sz="1600" dirty="0">
                <a:cs typeface="Tahoma" pitchFamily="34" charset="0"/>
              </a:rPr>
              <a:t> Esse subsistema representa os níveis de 1 a 3 do SS#7. É um subsistema comum aos diversos tipos de usuários e sua função principal é estabelecer um caminho de comunicação de sinalização que seja rápido e confiável, interligando os diversos subsistemas de usuários que necessitam trocar informações.</a:t>
            </a:r>
            <a:endParaRPr lang="en-US" sz="1600" b="1" dirty="0">
              <a:cs typeface="Tahoma" pitchFamily="34" charset="0"/>
            </a:endParaRPr>
          </a:p>
          <a:p>
            <a:endParaRPr lang="pt-BR" sz="1600" dirty="0"/>
          </a:p>
        </p:txBody>
      </p:sp>
      <p:pic>
        <p:nvPicPr>
          <p:cNvPr id="5" name="Picture 2" descr="http://life.com.br/images/life/logolif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7"/>
          <p:cNvPicPr>
            <a:picLocks noChangeAspect="1" noChangeArrowheads="1"/>
          </p:cNvPicPr>
          <p:nvPr/>
        </p:nvPicPr>
        <p:blipFill>
          <a:blip r:embed="rId3"/>
          <a:srcRect/>
          <a:stretch>
            <a:fillRect/>
          </a:stretch>
        </p:blipFill>
        <p:spPr bwMode="auto">
          <a:xfrm>
            <a:off x="1797843" y="3945622"/>
            <a:ext cx="7197725" cy="2767013"/>
          </a:xfrm>
          <a:prstGeom prst="rect">
            <a:avLst/>
          </a:prstGeom>
          <a:noFill/>
          <a:ln w="9525">
            <a:noFill/>
            <a:miter lim="800000"/>
            <a:headEnd/>
            <a:tailEnd/>
          </a:ln>
        </p:spPr>
      </p:pic>
    </p:spTree>
    <p:extLst>
      <p:ext uri="{BB962C8B-B14F-4D97-AF65-F5344CB8AC3E}">
        <p14:creationId xmlns:p14="http://schemas.microsoft.com/office/powerpoint/2010/main" val="42715155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5112" y="223234"/>
            <a:ext cx="10263188" cy="1507067"/>
          </a:xfrm>
        </p:spPr>
        <p:txBody>
          <a:bodyPr>
            <a:normAutofit/>
          </a:bodyPr>
          <a:lstStyle/>
          <a:p>
            <a:r>
              <a:rPr lang="pt-BR" dirty="0"/>
              <a:t>PROTOCOLO SS#7 – Divisão Funcional</a:t>
            </a:r>
          </a:p>
        </p:txBody>
      </p:sp>
      <p:sp>
        <p:nvSpPr>
          <p:cNvPr id="7" name="Espaço Reservado para Conteúdo 2"/>
          <p:cNvSpPr>
            <a:spLocks noGrp="1"/>
          </p:cNvSpPr>
          <p:nvPr>
            <p:ph idx="1"/>
          </p:nvPr>
        </p:nvSpPr>
        <p:spPr>
          <a:xfrm>
            <a:off x="265112" y="976767"/>
            <a:ext cx="9310688" cy="4982335"/>
          </a:xfrm>
        </p:spPr>
        <p:txBody>
          <a:bodyPr>
            <a:noAutofit/>
          </a:bodyPr>
          <a:lstStyle/>
          <a:p>
            <a:pPr algn="just">
              <a:lnSpc>
                <a:spcPct val="150000"/>
              </a:lnSpc>
              <a:defRPr/>
            </a:pPr>
            <a:r>
              <a:rPr lang="pt-BR" dirty="0">
                <a:cs typeface="Tahoma" pitchFamily="34" charset="0"/>
              </a:rPr>
              <a:t> O ITU-T define para o Sistema de Sinalização por Canal Comum Número 7, quatro níveis funcionais descritos a seguir:</a:t>
            </a:r>
            <a:endParaRPr lang="en-US" dirty="0">
              <a:cs typeface="Tahoma" pitchFamily="34" charset="0"/>
            </a:endParaRPr>
          </a:p>
          <a:p>
            <a:endParaRPr lang="pt-BR" sz="1600" dirty="0"/>
          </a:p>
        </p:txBody>
      </p:sp>
      <p:pic>
        <p:nvPicPr>
          <p:cNvPr id="5" name="Picture 2" descr="http://life.com.br/images/life/logolif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p:cNvPicPr>
            <a:picLocks noChangeAspect="1" noChangeArrowheads="1"/>
          </p:cNvPicPr>
          <p:nvPr/>
        </p:nvPicPr>
        <p:blipFill>
          <a:blip r:embed="rId3"/>
          <a:srcRect/>
          <a:stretch>
            <a:fillRect/>
          </a:stretch>
        </p:blipFill>
        <p:spPr bwMode="auto">
          <a:xfrm>
            <a:off x="665956" y="2483834"/>
            <a:ext cx="4445000" cy="3609975"/>
          </a:xfrm>
          <a:prstGeom prst="rect">
            <a:avLst/>
          </a:prstGeom>
          <a:noFill/>
          <a:ln w="9525">
            <a:noFill/>
            <a:miter lim="800000"/>
            <a:headEnd/>
            <a:tailEnd/>
          </a:ln>
        </p:spPr>
      </p:pic>
      <p:pic>
        <p:nvPicPr>
          <p:cNvPr id="9" name="Picture 2"/>
          <p:cNvPicPr>
            <a:picLocks noChangeAspect="1" noChangeArrowheads="1"/>
          </p:cNvPicPr>
          <p:nvPr/>
        </p:nvPicPr>
        <p:blipFill>
          <a:blip r:embed="rId4"/>
          <a:srcRect/>
          <a:stretch>
            <a:fillRect/>
          </a:stretch>
        </p:blipFill>
        <p:spPr bwMode="auto">
          <a:xfrm>
            <a:off x="6079331" y="2117121"/>
            <a:ext cx="4473575" cy="4343400"/>
          </a:xfrm>
          <a:prstGeom prst="rect">
            <a:avLst/>
          </a:prstGeom>
          <a:noFill/>
          <a:ln w="9525">
            <a:noFill/>
            <a:miter lim="800000"/>
            <a:headEnd/>
            <a:tailEnd/>
          </a:ln>
        </p:spPr>
      </p:pic>
    </p:spTree>
    <p:extLst>
      <p:ext uri="{BB962C8B-B14F-4D97-AF65-F5344CB8AC3E}">
        <p14:creationId xmlns:p14="http://schemas.microsoft.com/office/powerpoint/2010/main" val="4548485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5112" y="223234"/>
            <a:ext cx="10263188" cy="1507067"/>
          </a:xfrm>
        </p:spPr>
        <p:txBody>
          <a:bodyPr>
            <a:normAutofit/>
          </a:bodyPr>
          <a:lstStyle/>
          <a:p>
            <a:r>
              <a:rPr lang="pt-BR" dirty="0"/>
              <a:t>PROTOCOLO SS#7 – Divisão Funcional</a:t>
            </a:r>
          </a:p>
        </p:txBody>
      </p:sp>
      <p:sp>
        <p:nvSpPr>
          <p:cNvPr id="7" name="Espaço Reservado para Conteúdo 2"/>
          <p:cNvSpPr>
            <a:spLocks noGrp="1"/>
          </p:cNvSpPr>
          <p:nvPr>
            <p:ph idx="1"/>
          </p:nvPr>
        </p:nvSpPr>
        <p:spPr>
          <a:xfrm>
            <a:off x="265112" y="1256167"/>
            <a:ext cx="9310688" cy="4982335"/>
          </a:xfrm>
        </p:spPr>
        <p:txBody>
          <a:bodyPr>
            <a:noAutofit/>
          </a:bodyPr>
          <a:lstStyle/>
          <a:p>
            <a:pPr algn="just">
              <a:lnSpc>
                <a:spcPct val="150000"/>
              </a:lnSpc>
              <a:defRPr/>
            </a:pPr>
            <a:r>
              <a:rPr lang="pt-BR" b="1" dirty="0">
                <a:cs typeface="Tahoma" pitchFamily="34" charset="0"/>
              </a:rPr>
              <a:t>NÍVEL 1: </a:t>
            </a:r>
            <a:r>
              <a:rPr lang="pt-BR" dirty="0">
                <a:cs typeface="Tahoma" pitchFamily="34" charset="0"/>
              </a:rPr>
              <a:t>Define as características elétricas e físicas do enlace de dados de sinalização e os modos de acessá-lo para transmissão dos dados de sinalização. </a:t>
            </a:r>
          </a:p>
          <a:p>
            <a:pPr algn="just">
              <a:lnSpc>
                <a:spcPct val="150000"/>
              </a:lnSpc>
              <a:defRPr/>
            </a:pPr>
            <a:r>
              <a:rPr lang="en-US" b="1" dirty="0">
                <a:cs typeface="Tahoma" pitchFamily="34" charset="0"/>
              </a:rPr>
              <a:t>NÍVEL 2: </a:t>
            </a:r>
            <a:r>
              <a:rPr lang="en-US" dirty="0" err="1">
                <a:cs typeface="Tahoma" pitchFamily="34" charset="0"/>
              </a:rPr>
              <a:t>Proporciona</a:t>
            </a:r>
            <a:r>
              <a:rPr lang="en-US" dirty="0">
                <a:cs typeface="Tahoma" pitchFamily="34" charset="0"/>
              </a:rPr>
              <a:t> a </a:t>
            </a:r>
            <a:r>
              <a:rPr lang="en-US" dirty="0" err="1">
                <a:cs typeface="Tahoma" pitchFamily="34" charset="0"/>
              </a:rPr>
              <a:t>confiabilidade</a:t>
            </a:r>
            <a:r>
              <a:rPr lang="en-US" dirty="0">
                <a:cs typeface="Tahoma" pitchFamily="34" charset="0"/>
              </a:rPr>
              <a:t> </a:t>
            </a:r>
            <a:r>
              <a:rPr lang="en-US" dirty="0" err="1">
                <a:cs typeface="Tahoma" pitchFamily="34" charset="0"/>
              </a:rPr>
              <a:t>ao</a:t>
            </a:r>
            <a:r>
              <a:rPr lang="en-US" dirty="0">
                <a:cs typeface="Tahoma" pitchFamily="34" charset="0"/>
              </a:rPr>
              <a:t> enlace de </a:t>
            </a:r>
            <a:r>
              <a:rPr lang="en-US" dirty="0" err="1">
                <a:cs typeface="Tahoma" pitchFamily="34" charset="0"/>
              </a:rPr>
              <a:t>sinalização</a:t>
            </a:r>
            <a:r>
              <a:rPr lang="en-US" dirty="0">
                <a:cs typeface="Tahoma" pitchFamily="34" charset="0"/>
              </a:rPr>
              <a:t> </a:t>
            </a:r>
            <a:r>
              <a:rPr lang="en-US" dirty="0" err="1">
                <a:cs typeface="Tahoma" pitchFamily="34" charset="0"/>
              </a:rPr>
              <a:t>através</a:t>
            </a:r>
            <a:r>
              <a:rPr lang="en-US" dirty="0">
                <a:cs typeface="Tahoma" pitchFamily="34" charset="0"/>
              </a:rPr>
              <a:t> das </a:t>
            </a:r>
            <a:r>
              <a:rPr lang="en-US" dirty="0" err="1">
                <a:cs typeface="Tahoma" pitchFamily="34" charset="0"/>
              </a:rPr>
              <a:t>funções</a:t>
            </a:r>
            <a:r>
              <a:rPr lang="en-US" dirty="0">
                <a:cs typeface="Tahoma" pitchFamily="34" charset="0"/>
              </a:rPr>
              <a:t> </a:t>
            </a:r>
            <a:r>
              <a:rPr lang="en-US" dirty="0" err="1">
                <a:cs typeface="Tahoma" pitchFamily="34" charset="0"/>
              </a:rPr>
              <a:t>relacionadas</a:t>
            </a:r>
            <a:r>
              <a:rPr lang="en-US" dirty="0">
                <a:cs typeface="Tahoma" pitchFamily="34" charset="0"/>
              </a:rPr>
              <a:t> </a:t>
            </a:r>
            <a:r>
              <a:rPr lang="en-US" dirty="0" err="1">
                <a:cs typeface="Tahoma" pitchFamily="34" charset="0"/>
              </a:rPr>
              <a:t>abaixo</a:t>
            </a:r>
            <a:r>
              <a:rPr lang="en-US" dirty="0">
                <a:cs typeface="Tahoma" pitchFamily="34" charset="0"/>
              </a:rPr>
              <a:t>:</a:t>
            </a:r>
          </a:p>
          <a:p>
            <a:pPr marL="457200" lvl="1" indent="0" algn="just">
              <a:lnSpc>
                <a:spcPct val="150000"/>
              </a:lnSpc>
              <a:buNone/>
              <a:defRPr/>
            </a:pPr>
            <a:r>
              <a:rPr lang="en-US" sz="1800" dirty="0" err="1">
                <a:cs typeface="Tahoma" pitchFamily="34" charset="0"/>
              </a:rPr>
              <a:t>Delimitação</a:t>
            </a:r>
            <a:r>
              <a:rPr lang="en-US" sz="1800" dirty="0">
                <a:cs typeface="Tahoma" pitchFamily="34" charset="0"/>
              </a:rPr>
              <a:t> das </a:t>
            </a:r>
            <a:r>
              <a:rPr lang="en-US" sz="1800" dirty="0" err="1">
                <a:cs typeface="Tahoma" pitchFamily="34" charset="0"/>
              </a:rPr>
              <a:t>unidades</a:t>
            </a:r>
            <a:r>
              <a:rPr lang="en-US" sz="1800" dirty="0">
                <a:cs typeface="Tahoma" pitchFamily="34" charset="0"/>
              </a:rPr>
              <a:t> de </a:t>
            </a:r>
            <a:r>
              <a:rPr lang="en-US" sz="1800" dirty="0" err="1">
                <a:cs typeface="Tahoma" pitchFamily="34" charset="0"/>
              </a:rPr>
              <a:t>sinalização</a:t>
            </a:r>
            <a:r>
              <a:rPr lang="en-US" sz="1800" dirty="0">
                <a:cs typeface="Tahoma" pitchFamily="34" charset="0"/>
              </a:rPr>
              <a:t>;</a:t>
            </a:r>
          </a:p>
          <a:p>
            <a:pPr marL="457200" lvl="1" indent="0" algn="just">
              <a:lnSpc>
                <a:spcPct val="150000"/>
              </a:lnSpc>
              <a:buNone/>
              <a:defRPr/>
            </a:pPr>
            <a:r>
              <a:rPr lang="en-US" sz="1800" dirty="0" err="1">
                <a:cs typeface="Tahoma" pitchFamily="34" charset="0"/>
              </a:rPr>
              <a:t>Alinhamento</a:t>
            </a:r>
            <a:r>
              <a:rPr lang="en-US" sz="1800" dirty="0">
                <a:cs typeface="Tahoma" pitchFamily="34" charset="0"/>
              </a:rPr>
              <a:t> das </a:t>
            </a:r>
            <a:r>
              <a:rPr lang="en-US" sz="1800" dirty="0" err="1">
                <a:cs typeface="Tahoma" pitchFamily="34" charset="0"/>
              </a:rPr>
              <a:t>unidades</a:t>
            </a:r>
            <a:r>
              <a:rPr lang="en-US" sz="1800" dirty="0">
                <a:cs typeface="Tahoma" pitchFamily="34" charset="0"/>
              </a:rPr>
              <a:t> de </a:t>
            </a:r>
            <a:r>
              <a:rPr lang="en-US" sz="1800" dirty="0" err="1">
                <a:cs typeface="Tahoma" pitchFamily="34" charset="0"/>
              </a:rPr>
              <a:t>sinalização</a:t>
            </a:r>
            <a:r>
              <a:rPr lang="en-US" sz="1800" dirty="0">
                <a:cs typeface="Tahoma" pitchFamily="34" charset="0"/>
              </a:rPr>
              <a:t>;</a:t>
            </a:r>
          </a:p>
          <a:p>
            <a:pPr marL="457200" lvl="1" indent="0" algn="just">
              <a:lnSpc>
                <a:spcPct val="150000"/>
              </a:lnSpc>
              <a:buNone/>
              <a:defRPr/>
            </a:pPr>
            <a:r>
              <a:rPr lang="en-US" sz="1800" dirty="0" err="1">
                <a:cs typeface="Tahoma" pitchFamily="34" charset="0"/>
              </a:rPr>
              <a:t>Detecção</a:t>
            </a:r>
            <a:r>
              <a:rPr lang="en-US" sz="1800" dirty="0">
                <a:cs typeface="Tahoma" pitchFamily="34" charset="0"/>
              </a:rPr>
              <a:t> de </a:t>
            </a:r>
            <a:r>
              <a:rPr lang="en-US" sz="1800" dirty="0" err="1">
                <a:cs typeface="Tahoma" pitchFamily="34" charset="0"/>
              </a:rPr>
              <a:t>erros</a:t>
            </a:r>
            <a:r>
              <a:rPr lang="en-US" sz="1800" dirty="0">
                <a:cs typeface="Tahoma" pitchFamily="34" charset="0"/>
              </a:rPr>
              <a:t> no enlace de </a:t>
            </a:r>
            <a:r>
              <a:rPr lang="en-US" sz="1800" dirty="0" err="1">
                <a:cs typeface="Tahoma" pitchFamily="34" charset="0"/>
              </a:rPr>
              <a:t>sinalização</a:t>
            </a:r>
            <a:r>
              <a:rPr lang="en-US" sz="1800" dirty="0">
                <a:cs typeface="Tahoma" pitchFamily="34" charset="0"/>
              </a:rPr>
              <a:t>;</a:t>
            </a:r>
          </a:p>
          <a:p>
            <a:pPr marL="457200" lvl="1" indent="0" algn="just">
              <a:lnSpc>
                <a:spcPct val="150000"/>
              </a:lnSpc>
              <a:buNone/>
              <a:defRPr/>
            </a:pPr>
            <a:r>
              <a:rPr lang="en-US" sz="1800" dirty="0" err="1">
                <a:cs typeface="Tahoma" pitchFamily="34" charset="0"/>
              </a:rPr>
              <a:t>Correção</a:t>
            </a:r>
            <a:r>
              <a:rPr lang="en-US" sz="1800" dirty="0">
                <a:cs typeface="Tahoma" pitchFamily="34" charset="0"/>
              </a:rPr>
              <a:t> de </a:t>
            </a:r>
            <a:r>
              <a:rPr lang="en-US" sz="1800" dirty="0" err="1">
                <a:cs typeface="Tahoma" pitchFamily="34" charset="0"/>
              </a:rPr>
              <a:t>erros</a:t>
            </a:r>
            <a:r>
              <a:rPr lang="en-US" sz="1800" dirty="0">
                <a:cs typeface="Tahoma" pitchFamily="34" charset="0"/>
              </a:rPr>
              <a:t> do enlace </a:t>
            </a:r>
            <a:r>
              <a:rPr lang="en-US" sz="1800" dirty="0" err="1">
                <a:cs typeface="Tahoma" pitchFamily="34" charset="0"/>
              </a:rPr>
              <a:t>por</a:t>
            </a:r>
            <a:r>
              <a:rPr lang="en-US" sz="1800" dirty="0">
                <a:cs typeface="Tahoma" pitchFamily="34" charset="0"/>
              </a:rPr>
              <a:t> </a:t>
            </a:r>
            <a:r>
              <a:rPr lang="en-US" sz="1800" dirty="0" err="1">
                <a:cs typeface="Tahoma" pitchFamily="34" charset="0"/>
              </a:rPr>
              <a:t>retransmissão</a:t>
            </a:r>
            <a:r>
              <a:rPr lang="en-US" sz="1800" dirty="0">
                <a:cs typeface="Tahoma" pitchFamily="34" charset="0"/>
              </a:rPr>
              <a:t>;</a:t>
            </a:r>
          </a:p>
          <a:p>
            <a:pPr marL="457200" lvl="1" indent="0" algn="just">
              <a:lnSpc>
                <a:spcPct val="150000"/>
              </a:lnSpc>
              <a:buNone/>
              <a:defRPr/>
            </a:pPr>
            <a:r>
              <a:rPr lang="en-US" sz="1800" dirty="0" err="1">
                <a:cs typeface="Tahoma" pitchFamily="34" charset="0"/>
              </a:rPr>
              <a:t>Alinhamento</a:t>
            </a:r>
            <a:r>
              <a:rPr lang="en-US" sz="1800" dirty="0">
                <a:cs typeface="Tahoma" pitchFamily="34" charset="0"/>
              </a:rPr>
              <a:t> </a:t>
            </a:r>
            <a:r>
              <a:rPr lang="en-US" sz="1800" dirty="0" err="1">
                <a:cs typeface="Tahoma" pitchFamily="34" charset="0"/>
              </a:rPr>
              <a:t>inicial</a:t>
            </a:r>
            <a:r>
              <a:rPr lang="en-US" sz="1800" dirty="0">
                <a:cs typeface="Tahoma" pitchFamily="34" charset="0"/>
              </a:rPr>
              <a:t> do enlace;</a:t>
            </a:r>
          </a:p>
          <a:p>
            <a:pPr marL="457200" lvl="1" indent="0" algn="just">
              <a:lnSpc>
                <a:spcPct val="150000"/>
              </a:lnSpc>
              <a:buNone/>
              <a:defRPr/>
            </a:pPr>
            <a:r>
              <a:rPr lang="en-US" sz="1800" dirty="0" err="1">
                <a:cs typeface="Tahoma" pitchFamily="34" charset="0"/>
              </a:rPr>
              <a:t>Controle</a:t>
            </a:r>
            <a:r>
              <a:rPr lang="en-US" sz="1800" dirty="0">
                <a:cs typeface="Tahoma" pitchFamily="34" charset="0"/>
              </a:rPr>
              <a:t> de </a:t>
            </a:r>
            <a:r>
              <a:rPr lang="en-US" sz="1800" dirty="0" err="1">
                <a:cs typeface="Tahoma" pitchFamily="34" charset="0"/>
              </a:rPr>
              <a:t>fluxo</a:t>
            </a:r>
            <a:r>
              <a:rPr lang="en-US" sz="1800" dirty="0">
                <a:cs typeface="Tahoma" pitchFamily="34" charset="0"/>
              </a:rPr>
              <a:t> do enlace.</a:t>
            </a:r>
          </a:p>
          <a:p>
            <a:pPr algn="just">
              <a:lnSpc>
                <a:spcPct val="150000"/>
              </a:lnSpc>
              <a:defRPr/>
            </a:pPr>
            <a:endParaRPr lang="pt-BR" sz="1600" b="1" dirty="0">
              <a:cs typeface="Tahoma" pitchFamily="34" charset="0"/>
            </a:endParaRPr>
          </a:p>
          <a:p>
            <a:pPr algn="just">
              <a:lnSpc>
                <a:spcPct val="150000"/>
              </a:lnSpc>
              <a:defRPr/>
            </a:pPr>
            <a:endParaRPr lang="pt-BR" sz="1600" b="1" dirty="0">
              <a:cs typeface="Tahoma" pitchFamily="34" charset="0"/>
            </a:endParaRPr>
          </a:p>
        </p:txBody>
      </p:sp>
      <p:pic>
        <p:nvPicPr>
          <p:cNvPr id="5" name="Picture 2" descr="http://life.com.br/images/life/logolif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708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5112" y="223234"/>
            <a:ext cx="10263188" cy="1507067"/>
          </a:xfrm>
        </p:spPr>
        <p:txBody>
          <a:bodyPr>
            <a:normAutofit/>
          </a:bodyPr>
          <a:lstStyle/>
          <a:p>
            <a:r>
              <a:rPr lang="pt-BR" dirty="0"/>
              <a:t>PROTOCOLO SS#7 – Divisão Funcional</a:t>
            </a:r>
          </a:p>
        </p:txBody>
      </p:sp>
      <p:sp>
        <p:nvSpPr>
          <p:cNvPr id="7" name="Espaço Reservado para Conteúdo 2"/>
          <p:cNvSpPr>
            <a:spLocks noGrp="1"/>
          </p:cNvSpPr>
          <p:nvPr>
            <p:ph idx="1"/>
          </p:nvPr>
        </p:nvSpPr>
        <p:spPr>
          <a:xfrm>
            <a:off x="265112" y="1256167"/>
            <a:ext cx="9310688" cy="4982335"/>
          </a:xfrm>
        </p:spPr>
        <p:txBody>
          <a:bodyPr>
            <a:noAutofit/>
          </a:bodyPr>
          <a:lstStyle/>
          <a:p>
            <a:pPr algn="just">
              <a:lnSpc>
                <a:spcPct val="150000"/>
              </a:lnSpc>
              <a:defRPr/>
            </a:pPr>
            <a:r>
              <a:rPr lang="pt-BR" b="1" dirty="0">
                <a:cs typeface="Tahoma" pitchFamily="34" charset="0"/>
              </a:rPr>
              <a:t>NÍVEL 3: </a:t>
            </a:r>
          </a:p>
          <a:p>
            <a:pPr algn="just">
              <a:lnSpc>
                <a:spcPct val="150000"/>
              </a:lnSpc>
              <a:defRPr/>
            </a:pPr>
            <a:r>
              <a:rPr lang="pt-BR" dirty="0">
                <a:cs typeface="Tahoma" pitchFamily="34" charset="0"/>
              </a:rPr>
              <a:t>Função de tratamento das mensagens de sinalização: na origina</a:t>
            </a:r>
            <a:r>
              <a:rPr lang="en-US" dirty="0" err="1">
                <a:cs typeface="Tahoma" pitchFamily="34" charset="0"/>
              </a:rPr>
              <a:t>ção</a:t>
            </a:r>
            <a:r>
              <a:rPr lang="en-US" dirty="0">
                <a:cs typeface="Tahoma" pitchFamily="34" charset="0"/>
              </a:rPr>
              <a:t> de </a:t>
            </a:r>
            <a:r>
              <a:rPr lang="en-US" dirty="0" err="1">
                <a:cs typeface="Tahoma" pitchFamily="34" charset="0"/>
              </a:rPr>
              <a:t>uma</a:t>
            </a:r>
            <a:r>
              <a:rPr lang="en-US" dirty="0">
                <a:cs typeface="Tahoma" pitchFamily="34" charset="0"/>
              </a:rPr>
              <a:t> </a:t>
            </a:r>
            <a:r>
              <a:rPr lang="en-US" dirty="0" err="1">
                <a:cs typeface="Tahoma" pitchFamily="34" charset="0"/>
              </a:rPr>
              <a:t>chamada</a:t>
            </a:r>
            <a:r>
              <a:rPr lang="en-US" dirty="0">
                <a:cs typeface="Tahoma" pitchFamily="34" charset="0"/>
              </a:rPr>
              <a:t>, o </a:t>
            </a:r>
            <a:r>
              <a:rPr lang="en-US" dirty="0" err="1">
                <a:cs typeface="Tahoma" pitchFamily="34" charset="0"/>
              </a:rPr>
              <a:t>nível</a:t>
            </a:r>
            <a:r>
              <a:rPr lang="en-US" dirty="0">
                <a:cs typeface="Tahoma" pitchFamily="34" charset="0"/>
              </a:rPr>
              <a:t> 3 se </a:t>
            </a:r>
            <a:r>
              <a:rPr lang="en-US" dirty="0" err="1">
                <a:cs typeface="Tahoma" pitchFamily="34" charset="0"/>
              </a:rPr>
              <a:t>encarrega</a:t>
            </a:r>
            <a:r>
              <a:rPr lang="en-US" dirty="0">
                <a:cs typeface="Tahoma" pitchFamily="34" charset="0"/>
              </a:rPr>
              <a:t> de </a:t>
            </a:r>
            <a:r>
              <a:rPr lang="en-US" dirty="0" err="1">
                <a:cs typeface="Tahoma" pitchFamily="34" charset="0"/>
              </a:rPr>
              <a:t>endereçar</a:t>
            </a:r>
            <a:r>
              <a:rPr lang="en-US" dirty="0">
                <a:cs typeface="Tahoma" pitchFamily="34" charset="0"/>
              </a:rPr>
              <a:t> a </a:t>
            </a:r>
            <a:r>
              <a:rPr lang="en-US" dirty="0" err="1">
                <a:cs typeface="Tahoma" pitchFamily="34" charset="0"/>
              </a:rPr>
              <a:t>mensagem</a:t>
            </a:r>
            <a:r>
              <a:rPr lang="en-US" dirty="0">
                <a:cs typeface="Tahoma" pitchFamily="34" charset="0"/>
              </a:rPr>
              <a:t> </a:t>
            </a:r>
            <a:r>
              <a:rPr lang="en-US" dirty="0" err="1">
                <a:cs typeface="Tahoma" pitchFamily="34" charset="0"/>
              </a:rPr>
              <a:t>ao</a:t>
            </a:r>
            <a:r>
              <a:rPr lang="en-US" dirty="0">
                <a:cs typeface="Tahoma" pitchFamily="34" charset="0"/>
              </a:rPr>
              <a:t> </a:t>
            </a:r>
            <a:r>
              <a:rPr lang="en-US" dirty="0" err="1">
                <a:cs typeface="Tahoma" pitchFamily="34" charset="0"/>
              </a:rPr>
              <a:t>ponto</a:t>
            </a:r>
            <a:r>
              <a:rPr lang="en-US" dirty="0">
                <a:cs typeface="Tahoma" pitchFamily="34" charset="0"/>
              </a:rPr>
              <a:t> de </a:t>
            </a:r>
            <a:r>
              <a:rPr lang="en-US" dirty="0" err="1">
                <a:cs typeface="Tahoma" pitchFamily="34" charset="0"/>
              </a:rPr>
              <a:t>sinalização</a:t>
            </a:r>
            <a:r>
              <a:rPr lang="en-US" dirty="0">
                <a:cs typeface="Tahoma" pitchFamily="34" charset="0"/>
              </a:rPr>
              <a:t> de </a:t>
            </a:r>
            <a:r>
              <a:rPr lang="en-US" dirty="0" err="1">
                <a:cs typeface="Tahoma" pitchFamily="34" charset="0"/>
              </a:rPr>
              <a:t>destino</a:t>
            </a:r>
            <a:r>
              <a:rPr lang="en-US" dirty="0">
                <a:cs typeface="Tahoma" pitchFamily="34" charset="0"/>
              </a:rPr>
              <a:t>. Na </a:t>
            </a:r>
            <a:r>
              <a:rPr lang="en-US" dirty="0" err="1">
                <a:cs typeface="Tahoma" pitchFamily="34" charset="0"/>
              </a:rPr>
              <a:t>recepção</a:t>
            </a:r>
            <a:r>
              <a:rPr lang="en-US" dirty="0">
                <a:cs typeface="Tahoma" pitchFamily="34" charset="0"/>
              </a:rPr>
              <a:t> da </a:t>
            </a:r>
            <a:r>
              <a:rPr lang="en-US" dirty="0" err="1">
                <a:cs typeface="Tahoma" pitchFamily="34" charset="0"/>
              </a:rPr>
              <a:t>chamada</a:t>
            </a:r>
            <a:r>
              <a:rPr lang="en-US" dirty="0">
                <a:cs typeface="Tahoma" pitchFamily="34" charset="0"/>
              </a:rPr>
              <a:t>, o </a:t>
            </a:r>
            <a:r>
              <a:rPr lang="en-US" dirty="0" err="1">
                <a:cs typeface="Tahoma" pitchFamily="34" charset="0"/>
              </a:rPr>
              <a:t>nível</a:t>
            </a:r>
            <a:r>
              <a:rPr lang="en-US" dirty="0">
                <a:cs typeface="Tahoma" pitchFamily="34" charset="0"/>
              </a:rPr>
              <a:t> 3 </a:t>
            </a:r>
            <a:r>
              <a:rPr lang="en-US" dirty="0" err="1">
                <a:cs typeface="Tahoma" pitchFamily="34" charset="0"/>
              </a:rPr>
              <a:t>analisa</a:t>
            </a:r>
            <a:r>
              <a:rPr lang="en-US" dirty="0">
                <a:cs typeface="Tahoma" pitchFamily="34" charset="0"/>
              </a:rPr>
              <a:t> a </a:t>
            </a:r>
            <a:r>
              <a:rPr lang="en-US" dirty="0" err="1">
                <a:cs typeface="Tahoma" pitchFamily="34" charset="0"/>
              </a:rPr>
              <a:t>mensagem</a:t>
            </a:r>
            <a:r>
              <a:rPr lang="en-US" dirty="0">
                <a:cs typeface="Tahoma" pitchFamily="34" charset="0"/>
              </a:rPr>
              <a:t> </a:t>
            </a:r>
            <a:r>
              <a:rPr lang="en-US" dirty="0" err="1">
                <a:cs typeface="Tahoma" pitchFamily="34" charset="0"/>
              </a:rPr>
              <a:t>quanto</a:t>
            </a:r>
            <a:r>
              <a:rPr lang="en-US" dirty="0">
                <a:cs typeface="Tahoma" pitchFamily="34" charset="0"/>
              </a:rPr>
              <a:t> </a:t>
            </a:r>
            <a:r>
              <a:rPr lang="en-US" dirty="0" err="1">
                <a:cs typeface="Tahoma" pitchFamily="34" charset="0"/>
              </a:rPr>
              <a:t>ao</a:t>
            </a:r>
            <a:r>
              <a:rPr lang="en-US" dirty="0">
                <a:cs typeface="Tahoma" pitchFamily="34" charset="0"/>
              </a:rPr>
              <a:t> </a:t>
            </a:r>
            <a:r>
              <a:rPr lang="en-US" dirty="0" err="1">
                <a:cs typeface="Tahoma" pitchFamily="34" charset="0"/>
              </a:rPr>
              <a:t>seu</a:t>
            </a:r>
            <a:r>
              <a:rPr lang="en-US" dirty="0">
                <a:cs typeface="Tahoma" pitchFamily="34" charset="0"/>
              </a:rPr>
              <a:t> </a:t>
            </a:r>
            <a:r>
              <a:rPr lang="en-US" dirty="0" err="1">
                <a:cs typeface="Tahoma" pitchFamily="34" charset="0"/>
              </a:rPr>
              <a:t>destino</a:t>
            </a:r>
            <a:r>
              <a:rPr lang="en-US" dirty="0">
                <a:cs typeface="Tahoma" pitchFamily="34" charset="0"/>
              </a:rPr>
              <a:t>. Se for </a:t>
            </a:r>
            <a:r>
              <a:rPr lang="en-US" dirty="0" err="1">
                <a:cs typeface="Tahoma" pitchFamily="34" charset="0"/>
              </a:rPr>
              <a:t>chamada</a:t>
            </a:r>
            <a:r>
              <a:rPr lang="en-US" dirty="0">
                <a:cs typeface="Tahoma" pitchFamily="34" charset="0"/>
              </a:rPr>
              <a:t> </a:t>
            </a:r>
            <a:r>
              <a:rPr lang="en-US" dirty="0" err="1">
                <a:cs typeface="Tahoma" pitchFamily="34" charset="0"/>
              </a:rPr>
              <a:t>terminada</a:t>
            </a:r>
            <a:r>
              <a:rPr lang="en-US" dirty="0">
                <a:cs typeface="Tahoma" pitchFamily="34" charset="0"/>
              </a:rPr>
              <a:t>, a </a:t>
            </a:r>
            <a:r>
              <a:rPr lang="en-US" dirty="0" err="1">
                <a:cs typeface="Tahoma" pitchFamily="34" charset="0"/>
              </a:rPr>
              <a:t>mensagem</a:t>
            </a:r>
            <a:r>
              <a:rPr lang="en-US" dirty="0">
                <a:cs typeface="Tahoma" pitchFamily="34" charset="0"/>
              </a:rPr>
              <a:t> é </a:t>
            </a:r>
            <a:r>
              <a:rPr lang="en-US" dirty="0" err="1">
                <a:cs typeface="Tahoma" pitchFamily="34" charset="0"/>
              </a:rPr>
              <a:t>entregue</a:t>
            </a:r>
            <a:r>
              <a:rPr lang="en-US" dirty="0">
                <a:cs typeface="Tahoma" pitchFamily="34" charset="0"/>
              </a:rPr>
              <a:t> </a:t>
            </a:r>
            <a:r>
              <a:rPr lang="en-US" dirty="0" err="1">
                <a:cs typeface="Tahoma" pitchFamily="34" charset="0"/>
              </a:rPr>
              <a:t>ao</a:t>
            </a:r>
            <a:r>
              <a:rPr lang="en-US" dirty="0">
                <a:cs typeface="Tahoma" pitchFamily="34" charset="0"/>
              </a:rPr>
              <a:t> </a:t>
            </a:r>
            <a:r>
              <a:rPr lang="en-US" dirty="0" err="1">
                <a:cs typeface="Tahoma" pitchFamily="34" charset="0"/>
              </a:rPr>
              <a:t>nível</a:t>
            </a:r>
            <a:r>
              <a:rPr lang="en-US" dirty="0">
                <a:cs typeface="Tahoma" pitchFamily="34" charset="0"/>
              </a:rPr>
              <a:t> 4, se for para </a:t>
            </a:r>
            <a:r>
              <a:rPr lang="en-US" dirty="0" err="1">
                <a:cs typeface="Tahoma" pitchFamily="34" charset="0"/>
              </a:rPr>
              <a:t>outra</a:t>
            </a:r>
            <a:r>
              <a:rPr lang="en-US" dirty="0">
                <a:cs typeface="Tahoma" pitchFamily="34" charset="0"/>
              </a:rPr>
              <a:t> central, a </a:t>
            </a:r>
            <a:r>
              <a:rPr lang="en-US" dirty="0" err="1">
                <a:cs typeface="Tahoma" pitchFamily="34" charset="0"/>
              </a:rPr>
              <a:t>mensagem</a:t>
            </a:r>
            <a:r>
              <a:rPr lang="en-US" dirty="0">
                <a:cs typeface="Tahoma" pitchFamily="34" charset="0"/>
              </a:rPr>
              <a:t> é </a:t>
            </a:r>
            <a:r>
              <a:rPr lang="en-US" dirty="0" err="1">
                <a:cs typeface="Tahoma" pitchFamily="34" charset="0"/>
              </a:rPr>
              <a:t>encaminhada</a:t>
            </a:r>
            <a:r>
              <a:rPr lang="en-US" dirty="0">
                <a:cs typeface="Tahoma" pitchFamily="34" charset="0"/>
              </a:rPr>
              <a:t> </a:t>
            </a:r>
            <a:r>
              <a:rPr lang="en-US" dirty="0" err="1">
                <a:cs typeface="Tahoma" pitchFamily="34" charset="0"/>
              </a:rPr>
              <a:t>ao</a:t>
            </a:r>
            <a:r>
              <a:rPr lang="en-US" dirty="0">
                <a:cs typeface="Tahoma" pitchFamily="34" charset="0"/>
              </a:rPr>
              <a:t> </a:t>
            </a:r>
            <a:r>
              <a:rPr lang="en-US" dirty="0" err="1">
                <a:cs typeface="Tahoma" pitchFamily="34" charset="0"/>
              </a:rPr>
              <a:t>seu</a:t>
            </a:r>
            <a:r>
              <a:rPr lang="en-US" dirty="0">
                <a:cs typeface="Tahoma" pitchFamily="34" charset="0"/>
              </a:rPr>
              <a:t> </a:t>
            </a:r>
            <a:r>
              <a:rPr lang="en-US" dirty="0" err="1">
                <a:cs typeface="Tahoma" pitchFamily="34" charset="0"/>
              </a:rPr>
              <a:t>destino</a:t>
            </a:r>
            <a:r>
              <a:rPr lang="en-US" dirty="0">
                <a:cs typeface="Tahoma" pitchFamily="34" charset="0"/>
              </a:rPr>
              <a:t>.</a:t>
            </a:r>
            <a:endParaRPr lang="pt-BR" dirty="0">
              <a:cs typeface="Tahoma" pitchFamily="34" charset="0"/>
            </a:endParaRPr>
          </a:p>
          <a:p>
            <a:pPr>
              <a:lnSpc>
                <a:spcPct val="150000"/>
              </a:lnSpc>
              <a:defRPr/>
            </a:pPr>
            <a:r>
              <a:rPr lang="pt-BR" dirty="0">
                <a:cs typeface="Tahoma" pitchFamily="34" charset="0"/>
              </a:rPr>
              <a:t>Funções de gerência de rede: Possibilitam a reconfiguração da rede de sinalização na ocorrência de falhas. Isto é feito através do roteamento do tráfego de sinalização para evitar os enlaces de dados de sinalização com falha.</a:t>
            </a:r>
          </a:p>
          <a:p>
            <a:endParaRPr lang="pt-BR" sz="1600" dirty="0"/>
          </a:p>
          <a:p>
            <a:pPr algn="just">
              <a:lnSpc>
                <a:spcPct val="150000"/>
              </a:lnSpc>
              <a:defRPr/>
            </a:pPr>
            <a:endParaRPr lang="pt-BR" sz="1600" b="1" dirty="0">
              <a:cs typeface="Tahoma" pitchFamily="34" charset="0"/>
            </a:endParaRPr>
          </a:p>
          <a:p>
            <a:pPr algn="just">
              <a:lnSpc>
                <a:spcPct val="150000"/>
              </a:lnSpc>
              <a:defRPr/>
            </a:pPr>
            <a:endParaRPr lang="pt-BR" sz="1600" b="1" dirty="0">
              <a:cs typeface="Tahoma" pitchFamily="34" charset="0"/>
            </a:endParaRPr>
          </a:p>
        </p:txBody>
      </p:sp>
      <p:pic>
        <p:nvPicPr>
          <p:cNvPr id="5" name="Picture 2" descr="http://life.com.br/images/life/logolif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06304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5112" y="223234"/>
            <a:ext cx="10263188" cy="1507067"/>
          </a:xfrm>
        </p:spPr>
        <p:txBody>
          <a:bodyPr>
            <a:normAutofit/>
          </a:bodyPr>
          <a:lstStyle/>
          <a:p>
            <a:r>
              <a:rPr lang="pt-BR" dirty="0"/>
              <a:t>PROTOCOLO SS#7 – Divisão Funcional</a:t>
            </a:r>
          </a:p>
        </p:txBody>
      </p:sp>
      <p:sp>
        <p:nvSpPr>
          <p:cNvPr id="7" name="Espaço Reservado para Conteúdo 2"/>
          <p:cNvSpPr>
            <a:spLocks noGrp="1"/>
          </p:cNvSpPr>
          <p:nvPr>
            <p:ph idx="1"/>
          </p:nvPr>
        </p:nvSpPr>
        <p:spPr>
          <a:xfrm>
            <a:off x="265112" y="1572642"/>
            <a:ext cx="9310688" cy="4982335"/>
          </a:xfrm>
        </p:spPr>
        <p:txBody>
          <a:bodyPr>
            <a:noAutofit/>
          </a:bodyPr>
          <a:lstStyle/>
          <a:p>
            <a:pPr>
              <a:lnSpc>
                <a:spcPct val="150000"/>
              </a:lnSpc>
              <a:defRPr/>
            </a:pPr>
            <a:r>
              <a:rPr lang="pt-BR" b="1" dirty="0">
                <a:cs typeface="Tahoma" pitchFamily="34" charset="0"/>
              </a:rPr>
              <a:t>NÍVEL 4: </a:t>
            </a:r>
            <a:r>
              <a:rPr lang="pt-BR" dirty="0">
                <a:cs typeface="Tahoma" pitchFamily="34" charset="0"/>
              </a:rPr>
              <a:t>São definidas funções específicas para cada tipo de usuário (</a:t>
            </a:r>
            <a:r>
              <a:rPr lang="pt-BR" dirty="0" err="1">
                <a:cs typeface="Tahoma" pitchFamily="34" charset="0"/>
              </a:rPr>
              <a:t>User</a:t>
            </a:r>
            <a:r>
              <a:rPr lang="pt-BR" dirty="0">
                <a:cs typeface="Tahoma" pitchFamily="34" charset="0"/>
              </a:rPr>
              <a:t> </a:t>
            </a:r>
            <a:r>
              <a:rPr lang="pt-BR" dirty="0" err="1">
                <a:cs typeface="Tahoma" pitchFamily="34" charset="0"/>
              </a:rPr>
              <a:t>Part</a:t>
            </a:r>
            <a:r>
              <a:rPr lang="pt-BR" dirty="0">
                <a:cs typeface="Tahoma" pitchFamily="34" charset="0"/>
              </a:rPr>
              <a:t>), como por exemplo o TUP e o ISUP.</a:t>
            </a:r>
          </a:p>
          <a:p>
            <a:pPr marL="0" indent="0">
              <a:lnSpc>
                <a:spcPct val="150000"/>
              </a:lnSpc>
              <a:buNone/>
              <a:defRPr/>
            </a:pPr>
            <a:endParaRPr lang="pt-BR" dirty="0">
              <a:cs typeface="Tahoma" pitchFamily="34" charset="0"/>
            </a:endParaRPr>
          </a:p>
          <a:p>
            <a:pPr>
              <a:lnSpc>
                <a:spcPct val="150000"/>
              </a:lnSpc>
              <a:defRPr/>
            </a:pPr>
            <a:r>
              <a:rPr lang="pt-BR" dirty="0">
                <a:cs typeface="Tahoma" pitchFamily="34" charset="0"/>
              </a:rPr>
              <a:t>Para o ISUP (ISDN </a:t>
            </a:r>
            <a:r>
              <a:rPr lang="pt-BR" dirty="0" err="1">
                <a:cs typeface="Tahoma" pitchFamily="34" charset="0"/>
              </a:rPr>
              <a:t>User</a:t>
            </a:r>
            <a:r>
              <a:rPr lang="pt-BR" dirty="0">
                <a:cs typeface="Tahoma" pitchFamily="34" charset="0"/>
              </a:rPr>
              <a:t> </a:t>
            </a:r>
            <a:r>
              <a:rPr lang="pt-BR" dirty="0" err="1">
                <a:cs typeface="Tahoma" pitchFamily="34" charset="0"/>
              </a:rPr>
              <a:t>Part</a:t>
            </a:r>
            <a:r>
              <a:rPr lang="pt-BR" dirty="0">
                <a:cs typeface="Tahoma" pitchFamily="34" charset="0"/>
              </a:rPr>
              <a:t>), como exemplos de funções podemos citar: recepção de dígitos do assinante chamado, procedimentos de dupla ocupação (colisão), gerência dos circuitos de voz, identificação do assinante chamador (CLI/BINA), etc.</a:t>
            </a:r>
          </a:p>
          <a:p>
            <a:endParaRPr lang="pt-BR" sz="1600" dirty="0"/>
          </a:p>
          <a:p>
            <a:pPr algn="just">
              <a:lnSpc>
                <a:spcPct val="150000"/>
              </a:lnSpc>
              <a:defRPr/>
            </a:pPr>
            <a:endParaRPr lang="pt-BR" sz="1600" b="1" dirty="0">
              <a:cs typeface="Tahoma" pitchFamily="34" charset="0"/>
            </a:endParaRPr>
          </a:p>
          <a:p>
            <a:pPr algn="just">
              <a:lnSpc>
                <a:spcPct val="150000"/>
              </a:lnSpc>
              <a:defRPr/>
            </a:pPr>
            <a:endParaRPr lang="pt-BR" sz="1600" b="1" dirty="0">
              <a:cs typeface="Tahoma" pitchFamily="34" charset="0"/>
            </a:endParaRPr>
          </a:p>
        </p:txBody>
      </p:sp>
      <p:pic>
        <p:nvPicPr>
          <p:cNvPr id="5" name="Picture 2" descr="http://life.com.br/images/life/logolif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84824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5112" y="223234"/>
            <a:ext cx="10263188" cy="1507067"/>
          </a:xfrm>
        </p:spPr>
        <p:txBody>
          <a:bodyPr>
            <a:normAutofit/>
          </a:bodyPr>
          <a:lstStyle/>
          <a:p>
            <a:r>
              <a:rPr lang="pt-BR" dirty="0"/>
              <a:t>PROTOCOLO SS#7 – Mensagens ISUP</a:t>
            </a:r>
          </a:p>
        </p:txBody>
      </p:sp>
      <p:pic>
        <p:nvPicPr>
          <p:cNvPr id="5" name="Picture 2" descr="http://life.com.br/images/life/logolif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6"/>
          <p:cNvGraphicFramePr>
            <a:graphicFrameLocks noGrp="1"/>
          </p:cNvGraphicFramePr>
          <p:nvPr>
            <p:extLst>
              <p:ext uri="{D42A27DB-BD31-4B8C-83A1-F6EECF244321}">
                <p14:modId xmlns:p14="http://schemas.microsoft.com/office/powerpoint/2010/main" val="4204121648"/>
              </p:ext>
            </p:extLst>
          </p:nvPr>
        </p:nvGraphicFramePr>
        <p:xfrm>
          <a:off x="731838" y="1187195"/>
          <a:ext cx="7986206" cy="5191760"/>
        </p:xfrm>
        <a:graphic>
          <a:graphicData uri="http://schemas.openxmlformats.org/drawingml/2006/table">
            <a:tbl>
              <a:tblPr firstRow="1" bandRow="1">
                <a:tableStyleId>{073A0DAA-6AF3-43AB-8588-CEC1D06C72B9}</a:tableStyleId>
              </a:tblPr>
              <a:tblGrid>
                <a:gridCol w="6538405">
                  <a:extLst>
                    <a:ext uri="{9D8B030D-6E8A-4147-A177-3AD203B41FA5}">
                      <a16:colId xmlns:a16="http://schemas.microsoft.com/office/drawing/2014/main" val="20000"/>
                    </a:ext>
                  </a:extLst>
                </a:gridCol>
                <a:gridCol w="1447801">
                  <a:extLst>
                    <a:ext uri="{9D8B030D-6E8A-4147-A177-3AD203B41FA5}">
                      <a16:colId xmlns:a16="http://schemas.microsoft.com/office/drawing/2014/main" val="20001"/>
                    </a:ext>
                  </a:extLst>
                </a:gridCol>
              </a:tblGrid>
              <a:tr h="370840">
                <a:tc>
                  <a:txBody>
                    <a:bodyPr/>
                    <a:lstStyle/>
                    <a:p>
                      <a:pPr algn="ctr"/>
                      <a:r>
                        <a:rPr lang="en-US" sz="1600" dirty="0"/>
                        <a:t>TIPO DE</a:t>
                      </a:r>
                      <a:r>
                        <a:rPr lang="en-US" sz="1600" baseline="0" dirty="0"/>
                        <a:t> MENSAGEM</a:t>
                      </a:r>
                      <a:endParaRPr lang="en-US" sz="1600" dirty="0">
                        <a:solidFill>
                          <a:schemeClr val="tx1"/>
                        </a:solidFill>
                      </a:endParaRPr>
                    </a:p>
                  </a:txBody>
                  <a:tcPr anchor="ctr" anchorCtr="1"/>
                </a:tc>
                <a:tc>
                  <a:txBody>
                    <a:bodyPr/>
                    <a:lstStyle/>
                    <a:p>
                      <a:pPr algn="ctr"/>
                      <a:r>
                        <a:rPr lang="en-US" sz="1600" dirty="0"/>
                        <a:t>SIGLA</a:t>
                      </a:r>
                      <a:endParaRPr lang="en-US" sz="1600" dirty="0">
                        <a:solidFill>
                          <a:schemeClr val="tx1"/>
                        </a:solidFill>
                      </a:endParaRPr>
                    </a:p>
                  </a:txBody>
                  <a:tcPr anchor="ctr" anchorCtr="1"/>
                </a:tc>
                <a:extLst>
                  <a:ext uri="{0D108BD9-81ED-4DB2-BD59-A6C34878D82A}">
                    <a16:rowId xmlns:a16="http://schemas.microsoft.com/office/drawing/2014/main" val="10000"/>
                  </a:ext>
                </a:extLst>
              </a:tr>
              <a:tr h="370840">
                <a:tc>
                  <a:txBody>
                    <a:bodyPr/>
                    <a:lstStyle/>
                    <a:p>
                      <a:pPr algn="ctr"/>
                      <a:r>
                        <a:rPr lang="en-US" sz="1600" dirty="0" err="1">
                          <a:solidFill>
                            <a:schemeClr val="tx1"/>
                          </a:solidFill>
                        </a:rPr>
                        <a:t>Endereço</a:t>
                      </a:r>
                      <a:r>
                        <a:rPr lang="en-US" sz="1600" baseline="0" dirty="0">
                          <a:solidFill>
                            <a:schemeClr val="tx1"/>
                          </a:solidFill>
                        </a:rPr>
                        <a:t> </a:t>
                      </a:r>
                      <a:r>
                        <a:rPr lang="en-US" sz="1600" baseline="0" dirty="0" err="1">
                          <a:solidFill>
                            <a:schemeClr val="tx1"/>
                          </a:solidFill>
                        </a:rPr>
                        <a:t>Completo</a:t>
                      </a:r>
                      <a:endParaRPr lang="en-US" sz="1600" dirty="0">
                        <a:solidFill>
                          <a:schemeClr val="tx1"/>
                        </a:solidFill>
                      </a:endParaRPr>
                    </a:p>
                  </a:txBody>
                  <a:tcPr anchor="ctr" anchorCtr="1"/>
                </a:tc>
                <a:tc>
                  <a:txBody>
                    <a:bodyPr/>
                    <a:lstStyle/>
                    <a:p>
                      <a:pPr algn="ctr"/>
                      <a:r>
                        <a:rPr lang="en-US" sz="1600" dirty="0">
                          <a:solidFill>
                            <a:schemeClr val="tx1"/>
                          </a:solidFill>
                        </a:rPr>
                        <a:t>ACM</a:t>
                      </a:r>
                    </a:p>
                  </a:txBody>
                  <a:tcPr anchor="ctr" anchorCtr="1"/>
                </a:tc>
                <a:extLst>
                  <a:ext uri="{0D108BD9-81ED-4DB2-BD59-A6C34878D82A}">
                    <a16:rowId xmlns:a16="http://schemas.microsoft.com/office/drawing/2014/main" val="10001"/>
                  </a:ext>
                </a:extLst>
              </a:tr>
              <a:tr h="370840">
                <a:tc>
                  <a:txBody>
                    <a:bodyPr/>
                    <a:lstStyle/>
                    <a:p>
                      <a:pPr algn="ctr"/>
                      <a:r>
                        <a:rPr lang="en-US" sz="1600" dirty="0" err="1">
                          <a:solidFill>
                            <a:schemeClr val="tx1"/>
                          </a:solidFill>
                        </a:rPr>
                        <a:t>Atendimento</a:t>
                      </a:r>
                      <a:endParaRPr lang="en-US" sz="1600" dirty="0">
                        <a:solidFill>
                          <a:schemeClr val="tx1"/>
                        </a:solidFill>
                      </a:endParaRPr>
                    </a:p>
                  </a:txBody>
                  <a:tcPr anchor="ctr" anchorCtr="1"/>
                </a:tc>
                <a:tc>
                  <a:txBody>
                    <a:bodyPr/>
                    <a:lstStyle/>
                    <a:p>
                      <a:pPr algn="ctr"/>
                      <a:r>
                        <a:rPr lang="en-US" sz="1600" dirty="0">
                          <a:solidFill>
                            <a:schemeClr val="tx1"/>
                          </a:solidFill>
                        </a:rPr>
                        <a:t>ANM</a:t>
                      </a:r>
                    </a:p>
                  </a:txBody>
                  <a:tcPr anchor="ctr" anchorCtr="1"/>
                </a:tc>
                <a:extLst>
                  <a:ext uri="{0D108BD9-81ED-4DB2-BD59-A6C34878D82A}">
                    <a16:rowId xmlns:a16="http://schemas.microsoft.com/office/drawing/2014/main" val="10002"/>
                  </a:ext>
                </a:extLst>
              </a:tr>
              <a:tr h="370840">
                <a:tc>
                  <a:txBody>
                    <a:bodyPr/>
                    <a:lstStyle/>
                    <a:p>
                      <a:pPr algn="ctr"/>
                      <a:r>
                        <a:rPr lang="en-US" sz="1600" dirty="0" err="1">
                          <a:solidFill>
                            <a:schemeClr val="tx1"/>
                          </a:solidFill>
                        </a:rPr>
                        <a:t>Bloqueio</a:t>
                      </a:r>
                      <a:r>
                        <a:rPr lang="en-US" sz="1600" dirty="0">
                          <a:solidFill>
                            <a:schemeClr val="tx1"/>
                          </a:solidFill>
                        </a:rPr>
                        <a:t> de </a:t>
                      </a:r>
                      <a:r>
                        <a:rPr lang="en-US" sz="1600" dirty="0" err="1">
                          <a:solidFill>
                            <a:schemeClr val="tx1"/>
                          </a:solidFill>
                        </a:rPr>
                        <a:t>Circuito</a:t>
                      </a:r>
                      <a:endParaRPr lang="en-US" sz="1600" dirty="0">
                        <a:solidFill>
                          <a:schemeClr val="tx1"/>
                        </a:solidFill>
                      </a:endParaRPr>
                    </a:p>
                  </a:txBody>
                  <a:tcPr anchor="ctr" anchorCtr="1"/>
                </a:tc>
                <a:tc>
                  <a:txBody>
                    <a:bodyPr/>
                    <a:lstStyle/>
                    <a:p>
                      <a:pPr algn="ctr"/>
                      <a:r>
                        <a:rPr lang="en-US" sz="1600" dirty="0">
                          <a:solidFill>
                            <a:schemeClr val="tx1"/>
                          </a:solidFill>
                        </a:rPr>
                        <a:t>BLO</a:t>
                      </a:r>
                    </a:p>
                  </a:txBody>
                  <a:tcPr anchor="ctr" anchorCtr="1"/>
                </a:tc>
                <a:extLst>
                  <a:ext uri="{0D108BD9-81ED-4DB2-BD59-A6C34878D82A}">
                    <a16:rowId xmlns:a16="http://schemas.microsoft.com/office/drawing/2014/main" val="10003"/>
                  </a:ext>
                </a:extLst>
              </a:tr>
              <a:tr h="370840">
                <a:tc>
                  <a:txBody>
                    <a:bodyPr/>
                    <a:lstStyle/>
                    <a:p>
                      <a:pPr algn="ctr"/>
                      <a:r>
                        <a:rPr lang="en-US" sz="1600" dirty="0" err="1">
                          <a:solidFill>
                            <a:schemeClr val="tx1"/>
                          </a:solidFill>
                        </a:rPr>
                        <a:t>Reconhecimento</a:t>
                      </a:r>
                      <a:r>
                        <a:rPr lang="en-US" sz="1600" dirty="0">
                          <a:solidFill>
                            <a:schemeClr val="tx1"/>
                          </a:solidFill>
                        </a:rPr>
                        <a:t> de </a:t>
                      </a:r>
                      <a:r>
                        <a:rPr lang="en-US" sz="1600" dirty="0" err="1">
                          <a:solidFill>
                            <a:schemeClr val="tx1"/>
                          </a:solidFill>
                        </a:rPr>
                        <a:t>Bloqueio</a:t>
                      </a:r>
                      <a:r>
                        <a:rPr lang="en-US" sz="1600" dirty="0">
                          <a:solidFill>
                            <a:schemeClr val="tx1"/>
                          </a:solidFill>
                        </a:rPr>
                        <a:t> de </a:t>
                      </a:r>
                      <a:r>
                        <a:rPr lang="en-US" sz="1600" dirty="0" err="1">
                          <a:solidFill>
                            <a:schemeClr val="tx1"/>
                          </a:solidFill>
                        </a:rPr>
                        <a:t>Circuito</a:t>
                      </a:r>
                      <a:endParaRPr lang="en-US" sz="1600" dirty="0">
                        <a:solidFill>
                          <a:schemeClr val="tx1"/>
                        </a:solidFill>
                      </a:endParaRPr>
                    </a:p>
                  </a:txBody>
                  <a:tcPr anchor="ctr" anchorCtr="1"/>
                </a:tc>
                <a:tc>
                  <a:txBody>
                    <a:bodyPr/>
                    <a:lstStyle/>
                    <a:p>
                      <a:pPr algn="ctr"/>
                      <a:r>
                        <a:rPr lang="en-US" sz="1600" dirty="0">
                          <a:solidFill>
                            <a:schemeClr val="tx1"/>
                          </a:solidFill>
                        </a:rPr>
                        <a:t>BLA</a:t>
                      </a:r>
                    </a:p>
                  </a:txBody>
                  <a:tcPr anchor="ctr" anchorCtr="1"/>
                </a:tc>
                <a:extLst>
                  <a:ext uri="{0D108BD9-81ED-4DB2-BD59-A6C34878D82A}">
                    <a16:rowId xmlns:a16="http://schemas.microsoft.com/office/drawing/2014/main" val="10004"/>
                  </a:ext>
                </a:extLst>
              </a:tr>
              <a:tr h="370840">
                <a:tc>
                  <a:txBody>
                    <a:bodyPr/>
                    <a:lstStyle/>
                    <a:p>
                      <a:pPr algn="ctr"/>
                      <a:r>
                        <a:rPr lang="en-US" sz="1600" dirty="0" err="1">
                          <a:solidFill>
                            <a:schemeClr val="tx1"/>
                          </a:solidFill>
                        </a:rPr>
                        <a:t>Chamada</a:t>
                      </a:r>
                      <a:r>
                        <a:rPr lang="en-US" sz="1600" dirty="0">
                          <a:solidFill>
                            <a:schemeClr val="tx1"/>
                          </a:solidFill>
                        </a:rPr>
                        <a:t> </a:t>
                      </a:r>
                      <a:r>
                        <a:rPr lang="en-US" sz="1600" dirty="0" err="1">
                          <a:solidFill>
                            <a:schemeClr val="tx1"/>
                          </a:solidFill>
                        </a:rPr>
                        <a:t>em</a:t>
                      </a:r>
                      <a:r>
                        <a:rPr lang="en-US" sz="1600" dirty="0">
                          <a:solidFill>
                            <a:schemeClr val="tx1"/>
                          </a:solidFill>
                        </a:rPr>
                        <a:t> Progresso</a:t>
                      </a:r>
                    </a:p>
                  </a:txBody>
                  <a:tcPr anchor="ctr" anchorCtr="1"/>
                </a:tc>
                <a:tc>
                  <a:txBody>
                    <a:bodyPr/>
                    <a:lstStyle/>
                    <a:p>
                      <a:pPr algn="ctr"/>
                      <a:r>
                        <a:rPr lang="en-US" sz="1600" dirty="0">
                          <a:solidFill>
                            <a:schemeClr val="tx1"/>
                          </a:solidFill>
                        </a:rPr>
                        <a:t>CPG</a:t>
                      </a:r>
                    </a:p>
                  </a:txBody>
                  <a:tcPr anchor="ctr" anchorCtr="1"/>
                </a:tc>
                <a:extLst>
                  <a:ext uri="{0D108BD9-81ED-4DB2-BD59-A6C34878D82A}">
                    <a16:rowId xmlns:a16="http://schemas.microsoft.com/office/drawing/2014/main" val="10005"/>
                  </a:ext>
                </a:extLst>
              </a:tr>
              <a:tr h="370840">
                <a:tc>
                  <a:txBody>
                    <a:bodyPr/>
                    <a:lstStyle/>
                    <a:p>
                      <a:pPr algn="ctr"/>
                      <a:r>
                        <a:rPr lang="en-US" sz="1600" dirty="0" err="1">
                          <a:solidFill>
                            <a:schemeClr val="tx1"/>
                          </a:solidFill>
                        </a:rPr>
                        <a:t>Bloqueio</a:t>
                      </a:r>
                      <a:r>
                        <a:rPr lang="en-US" sz="1600" dirty="0">
                          <a:solidFill>
                            <a:schemeClr val="tx1"/>
                          </a:solidFill>
                        </a:rPr>
                        <a:t> de </a:t>
                      </a:r>
                      <a:r>
                        <a:rPr lang="en-US" sz="1600" dirty="0" err="1">
                          <a:solidFill>
                            <a:schemeClr val="tx1"/>
                          </a:solidFill>
                        </a:rPr>
                        <a:t>Grupo</a:t>
                      </a:r>
                      <a:r>
                        <a:rPr lang="en-US" sz="1600" dirty="0">
                          <a:solidFill>
                            <a:schemeClr val="tx1"/>
                          </a:solidFill>
                        </a:rPr>
                        <a:t> de </a:t>
                      </a:r>
                      <a:r>
                        <a:rPr lang="en-US" sz="1600" dirty="0" err="1">
                          <a:solidFill>
                            <a:schemeClr val="tx1"/>
                          </a:solidFill>
                        </a:rPr>
                        <a:t>Circuitos</a:t>
                      </a:r>
                      <a:endParaRPr lang="en-US" sz="1600" dirty="0">
                        <a:solidFill>
                          <a:schemeClr val="tx1"/>
                        </a:solidFill>
                      </a:endParaRPr>
                    </a:p>
                  </a:txBody>
                  <a:tcPr anchor="ctr" anchorCtr="1"/>
                </a:tc>
                <a:tc>
                  <a:txBody>
                    <a:bodyPr/>
                    <a:lstStyle/>
                    <a:p>
                      <a:pPr algn="ctr"/>
                      <a:r>
                        <a:rPr lang="en-US" sz="1600" dirty="0">
                          <a:solidFill>
                            <a:schemeClr val="tx1"/>
                          </a:solidFill>
                        </a:rPr>
                        <a:t>CGB</a:t>
                      </a:r>
                    </a:p>
                  </a:txBody>
                  <a:tcPr anchor="ctr" anchorCtr="1"/>
                </a:tc>
                <a:extLst>
                  <a:ext uri="{0D108BD9-81ED-4DB2-BD59-A6C34878D82A}">
                    <a16:rowId xmlns:a16="http://schemas.microsoft.com/office/drawing/2014/main" val="10006"/>
                  </a:ext>
                </a:extLst>
              </a:tr>
              <a:tr h="370840">
                <a:tc>
                  <a:txBody>
                    <a:bodyPr/>
                    <a:lstStyle/>
                    <a:p>
                      <a:pPr algn="ctr"/>
                      <a:r>
                        <a:rPr lang="en-US" sz="1600" dirty="0" err="1">
                          <a:solidFill>
                            <a:schemeClr val="tx1"/>
                          </a:solidFill>
                        </a:rPr>
                        <a:t>Reconhecimento</a:t>
                      </a:r>
                      <a:r>
                        <a:rPr lang="en-US" sz="1600" dirty="0">
                          <a:solidFill>
                            <a:schemeClr val="tx1"/>
                          </a:solidFill>
                        </a:rPr>
                        <a:t> </a:t>
                      </a:r>
                      <a:r>
                        <a:rPr lang="en-US" sz="1600" dirty="0" err="1">
                          <a:solidFill>
                            <a:schemeClr val="tx1"/>
                          </a:solidFill>
                        </a:rPr>
                        <a:t>Bloqueio</a:t>
                      </a:r>
                      <a:r>
                        <a:rPr lang="en-US" sz="1600" dirty="0">
                          <a:solidFill>
                            <a:schemeClr val="tx1"/>
                          </a:solidFill>
                        </a:rPr>
                        <a:t> de </a:t>
                      </a:r>
                      <a:r>
                        <a:rPr lang="en-US" sz="1600" dirty="0" err="1">
                          <a:solidFill>
                            <a:schemeClr val="tx1"/>
                          </a:solidFill>
                        </a:rPr>
                        <a:t>Grupo</a:t>
                      </a:r>
                      <a:r>
                        <a:rPr lang="en-US" sz="1600" dirty="0">
                          <a:solidFill>
                            <a:schemeClr val="tx1"/>
                          </a:solidFill>
                        </a:rPr>
                        <a:t> de </a:t>
                      </a:r>
                      <a:r>
                        <a:rPr lang="en-US" sz="1600" dirty="0" err="1">
                          <a:solidFill>
                            <a:schemeClr val="tx1"/>
                          </a:solidFill>
                        </a:rPr>
                        <a:t>Circuitos</a:t>
                      </a:r>
                      <a:endParaRPr lang="en-US" sz="1600" dirty="0">
                        <a:solidFill>
                          <a:schemeClr val="tx1"/>
                        </a:solidFill>
                      </a:endParaRPr>
                    </a:p>
                  </a:txBody>
                  <a:tcPr anchor="ctr" anchorCtr="1"/>
                </a:tc>
                <a:tc>
                  <a:txBody>
                    <a:bodyPr/>
                    <a:lstStyle/>
                    <a:p>
                      <a:pPr algn="ctr"/>
                      <a:r>
                        <a:rPr lang="en-US" sz="1600" dirty="0">
                          <a:solidFill>
                            <a:schemeClr val="tx1"/>
                          </a:solidFill>
                        </a:rPr>
                        <a:t>CGBA</a:t>
                      </a:r>
                    </a:p>
                  </a:txBody>
                  <a:tcPr anchor="ctr" anchorCtr="1"/>
                </a:tc>
                <a:extLst>
                  <a:ext uri="{0D108BD9-81ED-4DB2-BD59-A6C34878D82A}">
                    <a16:rowId xmlns:a16="http://schemas.microsoft.com/office/drawing/2014/main" val="10007"/>
                  </a:ext>
                </a:extLst>
              </a:tr>
              <a:tr h="370840">
                <a:tc>
                  <a:txBody>
                    <a:bodyPr/>
                    <a:lstStyle/>
                    <a:p>
                      <a:pPr algn="ctr"/>
                      <a:r>
                        <a:rPr lang="en-US" sz="1600" dirty="0">
                          <a:solidFill>
                            <a:schemeClr val="tx1"/>
                          </a:solidFill>
                        </a:rPr>
                        <a:t>Reset</a:t>
                      </a:r>
                      <a:r>
                        <a:rPr lang="en-US" sz="1600" baseline="0" dirty="0">
                          <a:solidFill>
                            <a:schemeClr val="tx1"/>
                          </a:solidFill>
                        </a:rPr>
                        <a:t> de </a:t>
                      </a:r>
                      <a:r>
                        <a:rPr lang="en-US" sz="1600" baseline="0" dirty="0" err="1">
                          <a:solidFill>
                            <a:schemeClr val="tx1"/>
                          </a:solidFill>
                        </a:rPr>
                        <a:t>Grupo</a:t>
                      </a:r>
                      <a:r>
                        <a:rPr lang="en-US" sz="1600" baseline="0" dirty="0">
                          <a:solidFill>
                            <a:schemeClr val="tx1"/>
                          </a:solidFill>
                        </a:rPr>
                        <a:t> de </a:t>
                      </a:r>
                      <a:r>
                        <a:rPr lang="en-US" sz="1600" baseline="0" dirty="0" err="1">
                          <a:solidFill>
                            <a:schemeClr val="tx1"/>
                          </a:solidFill>
                        </a:rPr>
                        <a:t>Circuitos</a:t>
                      </a:r>
                      <a:endParaRPr lang="en-US" sz="1600" dirty="0">
                        <a:solidFill>
                          <a:schemeClr val="tx1"/>
                        </a:solidFill>
                      </a:endParaRPr>
                    </a:p>
                  </a:txBody>
                  <a:tcPr anchor="ctr" anchorCtr="1"/>
                </a:tc>
                <a:tc>
                  <a:txBody>
                    <a:bodyPr/>
                    <a:lstStyle/>
                    <a:p>
                      <a:pPr algn="ctr"/>
                      <a:r>
                        <a:rPr lang="en-US" sz="1600" dirty="0">
                          <a:solidFill>
                            <a:schemeClr val="tx1"/>
                          </a:solidFill>
                        </a:rPr>
                        <a:t>GRS</a:t>
                      </a:r>
                    </a:p>
                  </a:txBody>
                  <a:tcPr anchor="ctr" anchorCtr="1"/>
                </a:tc>
                <a:extLst>
                  <a:ext uri="{0D108BD9-81ED-4DB2-BD59-A6C34878D82A}">
                    <a16:rowId xmlns:a16="http://schemas.microsoft.com/office/drawing/2014/main" val="10008"/>
                  </a:ext>
                </a:extLst>
              </a:tr>
              <a:tr h="370840">
                <a:tc>
                  <a:txBody>
                    <a:bodyPr/>
                    <a:lstStyle/>
                    <a:p>
                      <a:pPr algn="ctr"/>
                      <a:r>
                        <a:rPr lang="en-US" sz="1600" dirty="0" err="1">
                          <a:solidFill>
                            <a:schemeClr val="tx1"/>
                          </a:solidFill>
                        </a:rPr>
                        <a:t>Reconhecimento</a:t>
                      </a:r>
                      <a:r>
                        <a:rPr lang="en-US" sz="1600" dirty="0">
                          <a:solidFill>
                            <a:schemeClr val="tx1"/>
                          </a:solidFill>
                        </a:rPr>
                        <a:t> de Reset</a:t>
                      </a:r>
                      <a:r>
                        <a:rPr lang="en-US" sz="1600" baseline="0" dirty="0">
                          <a:solidFill>
                            <a:schemeClr val="tx1"/>
                          </a:solidFill>
                        </a:rPr>
                        <a:t> de </a:t>
                      </a:r>
                      <a:r>
                        <a:rPr lang="en-US" sz="1600" baseline="0" dirty="0" err="1">
                          <a:solidFill>
                            <a:schemeClr val="tx1"/>
                          </a:solidFill>
                        </a:rPr>
                        <a:t>Grupo</a:t>
                      </a:r>
                      <a:r>
                        <a:rPr lang="en-US" sz="1600" baseline="0" dirty="0">
                          <a:solidFill>
                            <a:schemeClr val="tx1"/>
                          </a:solidFill>
                        </a:rPr>
                        <a:t> de </a:t>
                      </a:r>
                      <a:r>
                        <a:rPr lang="en-US" sz="1600" baseline="0" dirty="0" err="1">
                          <a:solidFill>
                            <a:schemeClr val="tx1"/>
                          </a:solidFill>
                        </a:rPr>
                        <a:t>Circuitos</a:t>
                      </a:r>
                      <a:endParaRPr lang="en-US" sz="1600" dirty="0">
                        <a:solidFill>
                          <a:schemeClr val="tx1"/>
                        </a:solidFill>
                      </a:endParaRPr>
                    </a:p>
                  </a:txBody>
                  <a:tcPr anchor="ctr" anchorCtr="1"/>
                </a:tc>
                <a:tc>
                  <a:txBody>
                    <a:bodyPr/>
                    <a:lstStyle/>
                    <a:p>
                      <a:pPr algn="ctr"/>
                      <a:r>
                        <a:rPr lang="en-US" sz="1600" dirty="0">
                          <a:solidFill>
                            <a:schemeClr val="tx1"/>
                          </a:solidFill>
                        </a:rPr>
                        <a:t>GRA</a:t>
                      </a:r>
                    </a:p>
                  </a:txBody>
                  <a:tcPr anchor="ctr" anchorCtr="1"/>
                </a:tc>
                <a:extLst>
                  <a:ext uri="{0D108BD9-81ED-4DB2-BD59-A6C34878D82A}">
                    <a16:rowId xmlns:a16="http://schemas.microsoft.com/office/drawing/2014/main" val="10009"/>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err="1">
                          <a:solidFill>
                            <a:schemeClr val="tx1"/>
                          </a:solidFill>
                        </a:rPr>
                        <a:t>Desbloqueio</a:t>
                      </a:r>
                      <a:r>
                        <a:rPr lang="en-US" sz="1600" dirty="0">
                          <a:solidFill>
                            <a:schemeClr val="tx1"/>
                          </a:solidFill>
                        </a:rPr>
                        <a:t> de </a:t>
                      </a:r>
                      <a:r>
                        <a:rPr lang="en-US" sz="1600" dirty="0" err="1">
                          <a:solidFill>
                            <a:schemeClr val="tx1"/>
                          </a:solidFill>
                        </a:rPr>
                        <a:t>Grupo</a:t>
                      </a:r>
                      <a:r>
                        <a:rPr lang="en-US" sz="1600" dirty="0">
                          <a:solidFill>
                            <a:schemeClr val="tx1"/>
                          </a:solidFill>
                        </a:rPr>
                        <a:t> de </a:t>
                      </a:r>
                      <a:r>
                        <a:rPr lang="en-US" sz="1600" dirty="0" err="1">
                          <a:solidFill>
                            <a:schemeClr val="tx1"/>
                          </a:solidFill>
                        </a:rPr>
                        <a:t>Circuitos</a:t>
                      </a:r>
                      <a:endParaRPr lang="en-US" sz="1600" dirty="0">
                        <a:solidFill>
                          <a:schemeClr val="tx1"/>
                        </a:solidFill>
                      </a:endParaRPr>
                    </a:p>
                  </a:txBody>
                  <a:tcPr anchor="ctr" anchorCtr="1"/>
                </a:tc>
                <a:tc>
                  <a:txBody>
                    <a:bodyPr/>
                    <a:lstStyle/>
                    <a:p>
                      <a:pPr algn="ctr"/>
                      <a:r>
                        <a:rPr lang="en-US" sz="1600" dirty="0">
                          <a:solidFill>
                            <a:schemeClr val="tx1"/>
                          </a:solidFill>
                        </a:rPr>
                        <a:t>CGU</a:t>
                      </a:r>
                    </a:p>
                  </a:txBody>
                  <a:tcPr anchor="ctr" anchorCtr="1"/>
                </a:tc>
                <a:extLst>
                  <a:ext uri="{0D108BD9-81ED-4DB2-BD59-A6C34878D82A}">
                    <a16:rowId xmlns:a16="http://schemas.microsoft.com/office/drawing/2014/main" val="1001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err="1">
                          <a:solidFill>
                            <a:schemeClr val="tx1"/>
                          </a:solidFill>
                        </a:rPr>
                        <a:t>Reconhecimento</a:t>
                      </a:r>
                      <a:r>
                        <a:rPr lang="en-US" sz="1600" dirty="0">
                          <a:solidFill>
                            <a:schemeClr val="tx1"/>
                          </a:solidFill>
                        </a:rPr>
                        <a:t> de </a:t>
                      </a:r>
                      <a:r>
                        <a:rPr lang="en-US" sz="1600" dirty="0" err="1">
                          <a:solidFill>
                            <a:schemeClr val="tx1"/>
                          </a:solidFill>
                        </a:rPr>
                        <a:t>Desbloqueio</a:t>
                      </a:r>
                      <a:r>
                        <a:rPr lang="en-US" sz="1600" dirty="0">
                          <a:solidFill>
                            <a:schemeClr val="tx1"/>
                          </a:solidFill>
                        </a:rPr>
                        <a:t> de </a:t>
                      </a:r>
                      <a:r>
                        <a:rPr lang="en-US" sz="1600" dirty="0" err="1">
                          <a:solidFill>
                            <a:schemeClr val="tx1"/>
                          </a:solidFill>
                        </a:rPr>
                        <a:t>Grupo</a:t>
                      </a:r>
                      <a:r>
                        <a:rPr lang="en-US" sz="1600" dirty="0">
                          <a:solidFill>
                            <a:schemeClr val="tx1"/>
                          </a:solidFill>
                        </a:rPr>
                        <a:t> de </a:t>
                      </a:r>
                      <a:r>
                        <a:rPr lang="en-US" sz="1600" dirty="0" err="1">
                          <a:solidFill>
                            <a:schemeClr val="tx1"/>
                          </a:solidFill>
                        </a:rPr>
                        <a:t>Circuitos</a:t>
                      </a:r>
                      <a:endParaRPr lang="en-US" sz="1600" dirty="0">
                        <a:solidFill>
                          <a:schemeClr val="tx1"/>
                        </a:solidFill>
                      </a:endParaRPr>
                    </a:p>
                  </a:txBody>
                  <a:tcPr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CGUA</a:t>
                      </a:r>
                    </a:p>
                  </a:txBody>
                  <a:tcPr anchor="ctr" anchorCtr="1"/>
                </a:tc>
                <a:extLst>
                  <a:ext uri="{0D108BD9-81ED-4DB2-BD59-A6C34878D82A}">
                    <a16:rowId xmlns:a16="http://schemas.microsoft.com/office/drawing/2014/main" val="1001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Connect</a:t>
                      </a:r>
                    </a:p>
                  </a:txBody>
                  <a:tcPr anchor="ctr" anchorCtr="1"/>
                </a:tc>
                <a:tc>
                  <a:txBody>
                    <a:bodyPr/>
                    <a:lstStyle/>
                    <a:p>
                      <a:pPr algn="ctr"/>
                      <a:r>
                        <a:rPr lang="en-US" sz="1600" dirty="0">
                          <a:solidFill>
                            <a:schemeClr val="tx1"/>
                          </a:solidFill>
                        </a:rPr>
                        <a:t>CON</a:t>
                      </a:r>
                    </a:p>
                  </a:txBody>
                  <a:tcPr anchor="ctr" anchorCtr="1"/>
                </a:tc>
                <a:extLst>
                  <a:ext uri="{0D108BD9-81ED-4DB2-BD59-A6C34878D82A}">
                    <a16:rowId xmlns:a16="http://schemas.microsoft.com/office/drawing/2014/main" val="10012"/>
                  </a:ext>
                </a:extLst>
              </a:tr>
              <a:tr h="370840">
                <a:tc>
                  <a:txBody>
                    <a:bodyPr/>
                    <a:lstStyle/>
                    <a:p>
                      <a:pPr algn="ctr"/>
                      <a:r>
                        <a:rPr lang="en-US" sz="1600" dirty="0" err="1">
                          <a:solidFill>
                            <a:schemeClr val="tx1"/>
                          </a:solidFill>
                        </a:rPr>
                        <a:t>Continuidade</a:t>
                      </a:r>
                      <a:endParaRPr lang="en-US" sz="1600" dirty="0">
                        <a:solidFill>
                          <a:schemeClr val="tx1"/>
                        </a:solidFill>
                      </a:endParaRPr>
                    </a:p>
                  </a:txBody>
                  <a:tcPr anchor="ctr" anchorCtr="1"/>
                </a:tc>
                <a:tc>
                  <a:txBody>
                    <a:bodyPr/>
                    <a:lstStyle/>
                    <a:p>
                      <a:pPr algn="ctr"/>
                      <a:r>
                        <a:rPr lang="en-US" sz="1600" dirty="0">
                          <a:solidFill>
                            <a:schemeClr val="tx1"/>
                          </a:solidFill>
                        </a:rPr>
                        <a:t>COT</a:t>
                      </a:r>
                    </a:p>
                  </a:txBody>
                  <a:tcPr anchor="ctr" anchorCtr="1"/>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12830289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5112" y="223234"/>
            <a:ext cx="10263188" cy="1507067"/>
          </a:xfrm>
        </p:spPr>
        <p:txBody>
          <a:bodyPr>
            <a:normAutofit/>
          </a:bodyPr>
          <a:lstStyle/>
          <a:p>
            <a:r>
              <a:rPr lang="pt-BR" dirty="0"/>
              <a:t>PROTOCOLO SS#7 – Mensagens ISUP</a:t>
            </a:r>
          </a:p>
        </p:txBody>
      </p:sp>
      <p:pic>
        <p:nvPicPr>
          <p:cNvPr id="5" name="Picture 2" descr="http://life.com.br/images/life/logolif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p:cNvGraphicFramePr>
            <a:graphicFrameLocks noGrp="1"/>
          </p:cNvGraphicFramePr>
          <p:nvPr>
            <p:extLst>
              <p:ext uri="{D42A27DB-BD31-4B8C-83A1-F6EECF244321}">
                <p14:modId xmlns:p14="http://schemas.microsoft.com/office/powerpoint/2010/main" val="2896329216"/>
              </p:ext>
            </p:extLst>
          </p:nvPr>
        </p:nvGraphicFramePr>
        <p:xfrm>
          <a:off x="769938" y="1308100"/>
          <a:ext cx="7986206" cy="4820920"/>
        </p:xfrm>
        <a:graphic>
          <a:graphicData uri="http://schemas.openxmlformats.org/drawingml/2006/table">
            <a:tbl>
              <a:tblPr firstRow="1" bandRow="1">
                <a:tableStyleId>{073A0DAA-6AF3-43AB-8588-CEC1D06C72B9}</a:tableStyleId>
              </a:tblPr>
              <a:tblGrid>
                <a:gridCol w="6538405">
                  <a:extLst>
                    <a:ext uri="{9D8B030D-6E8A-4147-A177-3AD203B41FA5}">
                      <a16:colId xmlns:a16="http://schemas.microsoft.com/office/drawing/2014/main" val="20000"/>
                    </a:ext>
                  </a:extLst>
                </a:gridCol>
                <a:gridCol w="1447801">
                  <a:extLst>
                    <a:ext uri="{9D8B030D-6E8A-4147-A177-3AD203B41FA5}">
                      <a16:colId xmlns:a16="http://schemas.microsoft.com/office/drawing/2014/main" val="20001"/>
                    </a:ext>
                  </a:extLst>
                </a:gridCol>
              </a:tblGrid>
              <a:tr h="370840">
                <a:tc>
                  <a:txBody>
                    <a:bodyPr/>
                    <a:lstStyle/>
                    <a:p>
                      <a:pPr algn="ctr"/>
                      <a:r>
                        <a:rPr lang="en-US" sz="1600" dirty="0"/>
                        <a:t>TIPO DE</a:t>
                      </a:r>
                      <a:r>
                        <a:rPr lang="en-US" sz="1600" baseline="0" dirty="0"/>
                        <a:t> MENSAGEM</a:t>
                      </a:r>
                      <a:endParaRPr lang="en-US" sz="1600" dirty="0">
                        <a:solidFill>
                          <a:schemeClr val="tx1"/>
                        </a:solidFill>
                      </a:endParaRPr>
                    </a:p>
                  </a:txBody>
                  <a:tcPr anchor="ctr" anchorCtr="1"/>
                </a:tc>
                <a:tc>
                  <a:txBody>
                    <a:bodyPr/>
                    <a:lstStyle/>
                    <a:p>
                      <a:pPr algn="ctr"/>
                      <a:r>
                        <a:rPr lang="en-US" sz="1600" dirty="0"/>
                        <a:t>SIGLA</a:t>
                      </a:r>
                      <a:endParaRPr lang="en-US" sz="1600" dirty="0">
                        <a:solidFill>
                          <a:schemeClr val="tx1"/>
                        </a:solidFill>
                      </a:endParaRPr>
                    </a:p>
                  </a:txBody>
                  <a:tcPr anchor="ctr" anchorCtr="1"/>
                </a:tc>
                <a:extLst>
                  <a:ext uri="{0D108BD9-81ED-4DB2-BD59-A6C34878D82A}">
                    <a16:rowId xmlns:a16="http://schemas.microsoft.com/office/drawing/2014/main" val="10000"/>
                  </a:ext>
                </a:extLst>
              </a:tr>
              <a:tr h="370840">
                <a:tc>
                  <a:txBody>
                    <a:bodyPr/>
                    <a:lstStyle/>
                    <a:p>
                      <a:pPr algn="ctr"/>
                      <a:r>
                        <a:rPr lang="en-US" sz="1600" dirty="0" err="1">
                          <a:solidFill>
                            <a:schemeClr val="tx1"/>
                          </a:solidFill>
                        </a:rPr>
                        <a:t>Solicitação</a:t>
                      </a:r>
                      <a:r>
                        <a:rPr lang="en-US" sz="1600" dirty="0">
                          <a:solidFill>
                            <a:schemeClr val="tx1"/>
                          </a:solidFill>
                        </a:rPr>
                        <a:t> de </a:t>
                      </a:r>
                      <a:r>
                        <a:rPr lang="en-US" sz="1600" dirty="0" err="1">
                          <a:solidFill>
                            <a:schemeClr val="tx1"/>
                          </a:solidFill>
                        </a:rPr>
                        <a:t>Teste</a:t>
                      </a:r>
                      <a:r>
                        <a:rPr lang="en-US" sz="1600" baseline="0" dirty="0">
                          <a:solidFill>
                            <a:schemeClr val="tx1"/>
                          </a:solidFill>
                        </a:rPr>
                        <a:t> de </a:t>
                      </a:r>
                      <a:r>
                        <a:rPr lang="en-US" sz="1600" baseline="0" dirty="0" err="1">
                          <a:solidFill>
                            <a:schemeClr val="tx1"/>
                          </a:solidFill>
                        </a:rPr>
                        <a:t>Continuidade</a:t>
                      </a:r>
                      <a:endParaRPr lang="en-US" sz="1600" dirty="0">
                        <a:solidFill>
                          <a:schemeClr val="tx1"/>
                        </a:solidFill>
                      </a:endParaRPr>
                    </a:p>
                  </a:txBody>
                  <a:tcPr anchor="ctr" anchorCtr="1"/>
                </a:tc>
                <a:tc>
                  <a:txBody>
                    <a:bodyPr/>
                    <a:lstStyle/>
                    <a:p>
                      <a:pPr algn="ctr"/>
                      <a:r>
                        <a:rPr lang="en-US" sz="1600" dirty="0">
                          <a:solidFill>
                            <a:schemeClr val="tx1"/>
                          </a:solidFill>
                        </a:rPr>
                        <a:t>CCR</a:t>
                      </a:r>
                    </a:p>
                  </a:txBody>
                  <a:tcPr anchor="ctr" anchorCtr="1"/>
                </a:tc>
                <a:extLst>
                  <a:ext uri="{0D108BD9-81ED-4DB2-BD59-A6C34878D82A}">
                    <a16:rowId xmlns:a16="http://schemas.microsoft.com/office/drawing/2014/main" val="10001"/>
                  </a:ext>
                </a:extLst>
              </a:tr>
              <a:tr h="370840">
                <a:tc>
                  <a:txBody>
                    <a:bodyPr/>
                    <a:lstStyle/>
                    <a:p>
                      <a:pPr algn="ctr"/>
                      <a:r>
                        <a:rPr lang="en-US" sz="1600" dirty="0" err="1">
                          <a:solidFill>
                            <a:schemeClr val="tx1"/>
                          </a:solidFill>
                        </a:rPr>
                        <a:t>Endereçamento</a:t>
                      </a:r>
                      <a:r>
                        <a:rPr lang="en-US" sz="1600" baseline="0" dirty="0">
                          <a:solidFill>
                            <a:schemeClr val="tx1"/>
                          </a:solidFill>
                        </a:rPr>
                        <a:t> </a:t>
                      </a:r>
                      <a:r>
                        <a:rPr lang="en-US" sz="1600" baseline="0" dirty="0" err="1">
                          <a:solidFill>
                            <a:schemeClr val="tx1"/>
                          </a:solidFill>
                        </a:rPr>
                        <a:t>Inicial</a:t>
                      </a:r>
                      <a:endParaRPr lang="en-US" sz="1600" dirty="0">
                        <a:solidFill>
                          <a:schemeClr val="tx1"/>
                        </a:solidFill>
                      </a:endParaRPr>
                    </a:p>
                  </a:txBody>
                  <a:tcPr anchor="ctr" anchorCtr="1"/>
                </a:tc>
                <a:tc>
                  <a:txBody>
                    <a:bodyPr/>
                    <a:lstStyle/>
                    <a:p>
                      <a:pPr algn="ctr"/>
                      <a:r>
                        <a:rPr lang="en-US" sz="1600" dirty="0">
                          <a:solidFill>
                            <a:schemeClr val="tx1"/>
                          </a:solidFill>
                        </a:rPr>
                        <a:t>IAM</a:t>
                      </a:r>
                    </a:p>
                  </a:txBody>
                  <a:tcPr anchor="ctr" anchorCtr="1"/>
                </a:tc>
                <a:extLst>
                  <a:ext uri="{0D108BD9-81ED-4DB2-BD59-A6C34878D82A}">
                    <a16:rowId xmlns:a16="http://schemas.microsoft.com/office/drawing/2014/main" val="10002"/>
                  </a:ext>
                </a:extLst>
              </a:tr>
              <a:tr h="370840">
                <a:tc>
                  <a:txBody>
                    <a:bodyPr/>
                    <a:lstStyle/>
                    <a:p>
                      <a:pPr algn="ctr"/>
                      <a:r>
                        <a:rPr lang="en-US" sz="1600" dirty="0" err="1">
                          <a:solidFill>
                            <a:schemeClr val="tx1"/>
                          </a:solidFill>
                        </a:rPr>
                        <a:t>Liberação</a:t>
                      </a:r>
                      <a:endParaRPr lang="en-US" sz="1600" dirty="0">
                        <a:solidFill>
                          <a:schemeClr val="tx1"/>
                        </a:solidFill>
                      </a:endParaRPr>
                    </a:p>
                  </a:txBody>
                  <a:tcPr anchor="ctr" anchorCtr="1"/>
                </a:tc>
                <a:tc>
                  <a:txBody>
                    <a:bodyPr/>
                    <a:lstStyle/>
                    <a:p>
                      <a:pPr algn="ctr"/>
                      <a:r>
                        <a:rPr lang="en-US" sz="1600" dirty="0">
                          <a:solidFill>
                            <a:schemeClr val="tx1"/>
                          </a:solidFill>
                        </a:rPr>
                        <a:t>REL</a:t>
                      </a:r>
                    </a:p>
                  </a:txBody>
                  <a:tcPr anchor="ctr" anchorCtr="1"/>
                </a:tc>
                <a:extLst>
                  <a:ext uri="{0D108BD9-81ED-4DB2-BD59-A6C34878D82A}">
                    <a16:rowId xmlns:a16="http://schemas.microsoft.com/office/drawing/2014/main" val="10003"/>
                  </a:ext>
                </a:extLst>
              </a:tr>
              <a:tr h="370840">
                <a:tc>
                  <a:txBody>
                    <a:bodyPr/>
                    <a:lstStyle/>
                    <a:p>
                      <a:pPr algn="ctr"/>
                      <a:r>
                        <a:rPr lang="en-US" sz="1600" dirty="0" err="1">
                          <a:solidFill>
                            <a:schemeClr val="tx1"/>
                          </a:solidFill>
                        </a:rPr>
                        <a:t>Liberação</a:t>
                      </a:r>
                      <a:r>
                        <a:rPr lang="en-US" sz="1600" dirty="0">
                          <a:solidFill>
                            <a:schemeClr val="tx1"/>
                          </a:solidFill>
                        </a:rPr>
                        <a:t> </a:t>
                      </a:r>
                      <a:r>
                        <a:rPr lang="en-US" sz="1600" dirty="0" err="1">
                          <a:solidFill>
                            <a:schemeClr val="tx1"/>
                          </a:solidFill>
                        </a:rPr>
                        <a:t>Completa</a:t>
                      </a:r>
                      <a:endParaRPr lang="en-US" sz="1600" dirty="0">
                        <a:solidFill>
                          <a:schemeClr val="tx1"/>
                        </a:solidFill>
                      </a:endParaRPr>
                    </a:p>
                  </a:txBody>
                  <a:tcPr anchor="ctr" anchorCtr="1"/>
                </a:tc>
                <a:tc>
                  <a:txBody>
                    <a:bodyPr/>
                    <a:lstStyle/>
                    <a:p>
                      <a:pPr algn="ctr"/>
                      <a:r>
                        <a:rPr lang="en-US" sz="1600" dirty="0">
                          <a:solidFill>
                            <a:schemeClr val="tx1"/>
                          </a:solidFill>
                        </a:rPr>
                        <a:t>RLC</a:t>
                      </a:r>
                    </a:p>
                  </a:txBody>
                  <a:tcPr anchor="ctr" anchorCtr="1"/>
                </a:tc>
                <a:extLst>
                  <a:ext uri="{0D108BD9-81ED-4DB2-BD59-A6C34878D82A}">
                    <a16:rowId xmlns:a16="http://schemas.microsoft.com/office/drawing/2014/main" val="10004"/>
                  </a:ext>
                </a:extLst>
              </a:tr>
              <a:tr h="370840">
                <a:tc>
                  <a:txBody>
                    <a:bodyPr/>
                    <a:lstStyle/>
                    <a:p>
                      <a:pPr algn="ctr"/>
                      <a:r>
                        <a:rPr lang="en-US" sz="1600" dirty="0">
                          <a:solidFill>
                            <a:schemeClr val="tx1"/>
                          </a:solidFill>
                        </a:rPr>
                        <a:t>Reset</a:t>
                      </a:r>
                      <a:r>
                        <a:rPr lang="en-US" sz="1600" baseline="0" dirty="0">
                          <a:solidFill>
                            <a:schemeClr val="tx1"/>
                          </a:solidFill>
                        </a:rPr>
                        <a:t> de </a:t>
                      </a:r>
                      <a:r>
                        <a:rPr lang="en-US" sz="1600" baseline="0" dirty="0" err="1">
                          <a:solidFill>
                            <a:schemeClr val="tx1"/>
                          </a:solidFill>
                        </a:rPr>
                        <a:t>Circuitos</a:t>
                      </a:r>
                      <a:endParaRPr lang="en-US" sz="1600" dirty="0">
                        <a:solidFill>
                          <a:schemeClr val="tx1"/>
                        </a:solidFill>
                      </a:endParaRPr>
                    </a:p>
                  </a:txBody>
                  <a:tcPr anchor="ctr" anchorCtr="1"/>
                </a:tc>
                <a:tc>
                  <a:txBody>
                    <a:bodyPr/>
                    <a:lstStyle/>
                    <a:p>
                      <a:pPr algn="ctr"/>
                      <a:r>
                        <a:rPr lang="en-US" sz="1600" dirty="0">
                          <a:solidFill>
                            <a:schemeClr val="tx1"/>
                          </a:solidFill>
                        </a:rPr>
                        <a:t>RSC</a:t>
                      </a:r>
                    </a:p>
                  </a:txBody>
                  <a:tcPr anchor="ctr" anchorCtr="1"/>
                </a:tc>
                <a:extLst>
                  <a:ext uri="{0D108BD9-81ED-4DB2-BD59-A6C34878D82A}">
                    <a16:rowId xmlns:a16="http://schemas.microsoft.com/office/drawing/2014/main" val="10005"/>
                  </a:ext>
                </a:extLst>
              </a:tr>
              <a:tr h="370840">
                <a:tc>
                  <a:txBody>
                    <a:bodyPr/>
                    <a:lstStyle/>
                    <a:p>
                      <a:pPr algn="ctr"/>
                      <a:r>
                        <a:rPr lang="en-US" sz="1600" dirty="0">
                          <a:solidFill>
                            <a:schemeClr val="tx1"/>
                          </a:solidFill>
                        </a:rPr>
                        <a:t>Resume</a:t>
                      </a:r>
                    </a:p>
                  </a:txBody>
                  <a:tcPr anchor="ctr" anchorCtr="1"/>
                </a:tc>
                <a:tc>
                  <a:txBody>
                    <a:bodyPr/>
                    <a:lstStyle/>
                    <a:p>
                      <a:pPr algn="ctr"/>
                      <a:r>
                        <a:rPr lang="en-US" sz="1600" dirty="0">
                          <a:solidFill>
                            <a:schemeClr val="tx1"/>
                          </a:solidFill>
                        </a:rPr>
                        <a:t>RES</a:t>
                      </a:r>
                    </a:p>
                  </a:txBody>
                  <a:tcPr anchor="ctr" anchorCtr="1"/>
                </a:tc>
                <a:extLst>
                  <a:ext uri="{0D108BD9-81ED-4DB2-BD59-A6C34878D82A}">
                    <a16:rowId xmlns:a16="http://schemas.microsoft.com/office/drawing/2014/main" val="10006"/>
                  </a:ext>
                </a:extLst>
              </a:tr>
              <a:tr h="370840">
                <a:tc>
                  <a:txBody>
                    <a:bodyPr/>
                    <a:lstStyle/>
                    <a:p>
                      <a:pPr algn="ctr"/>
                      <a:r>
                        <a:rPr lang="en-US" sz="1600" dirty="0" err="1">
                          <a:solidFill>
                            <a:schemeClr val="tx1"/>
                          </a:solidFill>
                        </a:rPr>
                        <a:t>Mensagem</a:t>
                      </a:r>
                      <a:r>
                        <a:rPr lang="en-US" sz="1600" dirty="0">
                          <a:solidFill>
                            <a:schemeClr val="tx1"/>
                          </a:solidFill>
                        </a:rPr>
                        <a:t> de </a:t>
                      </a:r>
                      <a:r>
                        <a:rPr lang="en-US" sz="1600" dirty="0" err="1">
                          <a:solidFill>
                            <a:schemeClr val="tx1"/>
                          </a:solidFill>
                        </a:rPr>
                        <a:t>Requisição</a:t>
                      </a:r>
                      <a:r>
                        <a:rPr lang="en-US" sz="1600" dirty="0">
                          <a:solidFill>
                            <a:schemeClr val="tx1"/>
                          </a:solidFill>
                        </a:rPr>
                        <a:t> de </a:t>
                      </a:r>
                      <a:r>
                        <a:rPr lang="en-US" sz="1600" dirty="0" err="1">
                          <a:solidFill>
                            <a:schemeClr val="tx1"/>
                          </a:solidFill>
                        </a:rPr>
                        <a:t>Informação</a:t>
                      </a:r>
                      <a:endParaRPr lang="en-US" sz="1600" dirty="0">
                        <a:solidFill>
                          <a:schemeClr val="tx1"/>
                        </a:solidFill>
                      </a:endParaRPr>
                    </a:p>
                  </a:txBody>
                  <a:tcPr anchor="ctr" anchorCtr="1"/>
                </a:tc>
                <a:tc>
                  <a:txBody>
                    <a:bodyPr/>
                    <a:lstStyle/>
                    <a:p>
                      <a:pPr algn="ctr"/>
                      <a:r>
                        <a:rPr lang="en-US" sz="1600" dirty="0">
                          <a:solidFill>
                            <a:schemeClr val="tx1"/>
                          </a:solidFill>
                        </a:rPr>
                        <a:t>INR</a:t>
                      </a:r>
                    </a:p>
                  </a:txBody>
                  <a:tcPr anchor="ctr" anchorCtr="1"/>
                </a:tc>
                <a:extLst>
                  <a:ext uri="{0D108BD9-81ED-4DB2-BD59-A6C34878D82A}">
                    <a16:rowId xmlns:a16="http://schemas.microsoft.com/office/drawing/2014/main" val="10007"/>
                  </a:ext>
                </a:extLst>
              </a:tr>
              <a:tr h="370840">
                <a:tc>
                  <a:txBody>
                    <a:bodyPr/>
                    <a:lstStyle/>
                    <a:p>
                      <a:pPr algn="ctr"/>
                      <a:r>
                        <a:rPr lang="en-US" sz="1600" dirty="0" err="1">
                          <a:solidFill>
                            <a:schemeClr val="tx1"/>
                          </a:solidFill>
                        </a:rPr>
                        <a:t>Mensagem</a:t>
                      </a:r>
                      <a:r>
                        <a:rPr lang="en-US" sz="1600" baseline="0" dirty="0">
                          <a:solidFill>
                            <a:schemeClr val="tx1"/>
                          </a:solidFill>
                        </a:rPr>
                        <a:t> de </a:t>
                      </a:r>
                      <a:r>
                        <a:rPr lang="en-US" sz="1600" baseline="0" dirty="0" err="1">
                          <a:solidFill>
                            <a:schemeClr val="tx1"/>
                          </a:solidFill>
                        </a:rPr>
                        <a:t>Informação</a:t>
                      </a:r>
                      <a:endParaRPr lang="en-US" sz="1600" dirty="0">
                        <a:solidFill>
                          <a:schemeClr val="tx1"/>
                        </a:solidFill>
                      </a:endParaRPr>
                    </a:p>
                  </a:txBody>
                  <a:tcPr anchor="ctr" anchorCtr="1"/>
                </a:tc>
                <a:tc>
                  <a:txBody>
                    <a:bodyPr/>
                    <a:lstStyle/>
                    <a:p>
                      <a:pPr algn="ctr"/>
                      <a:r>
                        <a:rPr lang="en-US" sz="1600" dirty="0">
                          <a:solidFill>
                            <a:schemeClr val="tx1"/>
                          </a:solidFill>
                        </a:rPr>
                        <a:t>INF</a:t>
                      </a:r>
                    </a:p>
                  </a:txBody>
                  <a:tcPr anchor="ctr" anchorCtr="1"/>
                </a:tc>
                <a:extLst>
                  <a:ext uri="{0D108BD9-81ED-4DB2-BD59-A6C34878D82A}">
                    <a16:rowId xmlns:a16="http://schemas.microsoft.com/office/drawing/2014/main" val="10008"/>
                  </a:ext>
                </a:extLst>
              </a:tr>
              <a:tr h="370840">
                <a:tc>
                  <a:txBody>
                    <a:bodyPr/>
                    <a:lstStyle/>
                    <a:p>
                      <a:pPr algn="ctr"/>
                      <a:r>
                        <a:rPr lang="en-US" sz="1600" dirty="0" err="1">
                          <a:solidFill>
                            <a:schemeClr val="tx1"/>
                          </a:solidFill>
                        </a:rPr>
                        <a:t>Endereçamento</a:t>
                      </a:r>
                      <a:r>
                        <a:rPr lang="en-US" sz="1600" baseline="0" dirty="0">
                          <a:solidFill>
                            <a:schemeClr val="tx1"/>
                          </a:solidFill>
                        </a:rPr>
                        <a:t> </a:t>
                      </a:r>
                      <a:r>
                        <a:rPr lang="en-US" sz="1600" baseline="0" dirty="0" err="1">
                          <a:solidFill>
                            <a:schemeClr val="tx1"/>
                          </a:solidFill>
                        </a:rPr>
                        <a:t>Subsequente</a:t>
                      </a:r>
                      <a:endParaRPr lang="en-US" sz="1600" dirty="0">
                        <a:solidFill>
                          <a:schemeClr val="tx1"/>
                        </a:solidFill>
                      </a:endParaRPr>
                    </a:p>
                  </a:txBody>
                  <a:tcPr anchor="ctr" anchorCtr="1"/>
                </a:tc>
                <a:tc>
                  <a:txBody>
                    <a:bodyPr/>
                    <a:lstStyle/>
                    <a:p>
                      <a:pPr algn="ctr"/>
                      <a:r>
                        <a:rPr lang="en-US" sz="1600" dirty="0">
                          <a:solidFill>
                            <a:schemeClr val="tx1"/>
                          </a:solidFill>
                        </a:rPr>
                        <a:t>SAM</a:t>
                      </a:r>
                    </a:p>
                  </a:txBody>
                  <a:tcPr anchor="ctr" anchorCtr="1"/>
                </a:tc>
                <a:extLst>
                  <a:ext uri="{0D108BD9-81ED-4DB2-BD59-A6C34878D82A}">
                    <a16:rowId xmlns:a16="http://schemas.microsoft.com/office/drawing/2014/main" val="10009"/>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err="1">
                          <a:solidFill>
                            <a:schemeClr val="tx1"/>
                          </a:solidFill>
                        </a:rPr>
                        <a:t>Suspensão</a:t>
                      </a:r>
                      <a:endParaRPr lang="en-US" sz="1600" dirty="0">
                        <a:solidFill>
                          <a:schemeClr val="tx1"/>
                        </a:solidFill>
                      </a:endParaRPr>
                    </a:p>
                  </a:txBody>
                  <a:tcPr anchor="ctr" anchorCtr="1"/>
                </a:tc>
                <a:tc>
                  <a:txBody>
                    <a:bodyPr/>
                    <a:lstStyle/>
                    <a:p>
                      <a:pPr algn="ctr"/>
                      <a:r>
                        <a:rPr lang="en-US" sz="1600" dirty="0">
                          <a:solidFill>
                            <a:schemeClr val="tx1"/>
                          </a:solidFill>
                        </a:rPr>
                        <a:t>SUS</a:t>
                      </a:r>
                    </a:p>
                  </a:txBody>
                  <a:tcPr anchor="ctr" anchorCtr="1"/>
                </a:tc>
                <a:extLst>
                  <a:ext uri="{0D108BD9-81ED-4DB2-BD59-A6C34878D82A}">
                    <a16:rowId xmlns:a16="http://schemas.microsoft.com/office/drawing/2014/main" val="1001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aseline="0" dirty="0" err="1">
                          <a:solidFill>
                            <a:schemeClr val="tx1"/>
                          </a:solidFill>
                        </a:rPr>
                        <a:t>Desbloqueio</a:t>
                      </a:r>
                      <a:r>
                        <a:rPr lang="en-US" sz="1600" baseline="0" dirty="0">
                          <a:solidFill>
                            <a:schemeClr val="tx1"/>
                          </a:solidFill>
                        </a:rPr>
                        <a:t> de </a:t>
                      </a:r>
                      <a:r>
                        <a:rPr lang="en-US" sz="1600" baseline="0" dirty="0" err="1">
                          <a:solidFill>
                            <a:schemeClr val="tx1"/>
                          </a:solidFill>
                        </a:rPr>
                        <a:t>Circuito</a:t>
                      </a:r>
                      <a:endParaRPr lang="en-US" sz="1600" dirty="0">
                        <a:solidFill>
                          <a:schemeClr val="tx1"/>
                        </a:solidFill>
                      </a:endParaRPr>
                    </a:p>
                  </a:txBody>
                  <a:tcPr anchor="ctr" anchorCtr="1"/>
                </a:tc>
                <a:tc>
                  <a:txBody>
                    <a:bodyPr/>
                    <a:lstStyle/>
                    <a:p>
                      <a:pPr algn="ctr"/>
                      <a:r>
                        <a:rPr lang="en-US" sz="1600" dirty="0">
                          <a:solidFill>
                            <a:schemeClr val="tx1"/>
                          </a:solidFill>
                        </a:rPr>
                        <a:t>UBL</a:t>
                      </a:r>
                    </a:p>
                  </a:txBody>
                  <a:tcPr anchor="ctr" anchorCtr="1"/>
                </a:tc>
                <a:extLst>
                  <a:ext uri="{0D108BD9-81ED-4DB2-BD59-A6C34878D82A}">
                    <a16:rowId xmlns:a16="http://schemas.microsoft.com/office/drawing/2014/main" val="10011"/>
                  </a:ext>
                </a:extLst>
              </a:tr>
              <a:tr h="370840">
                <a:tc>
                  <a:txBody>
                    <a:bodyPr/>
                    <a:lstStyle/>
                    <a:p>
                      <a:pPr algn="ctr"/>
                      <a:r>
                        <a:rPr lang="en-US" sz="1600" dirty="0" err="1">
                          <a:solidFill>
                            <a:schemeClr val="tx1"/>
                          </a:solidFill>
                        </a:rPr>
                        <a:t>Reconhecimento</a:t>
                      </a:r>
                      <a:r>
                        <a:rPr lang="en-US" sz="1600" baseline="0" dirty="0">
                          <a:solidFill>
                            <a:schemeClr val="tx1"/>
                          </a:solidFill>
                        </a:rPr>
                        <a:t> de </a:t>
                      </a:r>
                      <a:r>
                        <a:rPr lang="en-US" sz="1600" baseline="0" dirty="0" err="1">
                          <a:solidFill>
                            <a:schemeClr val="tx1"/>
                          </a:solidFill>
                        </a:rPr>
                        <a:t>Desbloqueio</a:t>
                      </a:r>
                      <a:r>
                        <a:rPr lang="en-US" sz="1600" baseline="0" dirty="0">
                          <a:solidFill>
                            <a:schemeClr val="tx1"/>
                          </a:solidFill>
                        </a:rPr>
                        <a:t> de </a:t>
                      </a:r>
                      <a:r>
                        <a:rPr lang="en-US" sz="1600" baseline="0" dirty="0" err="1">
                          <a:solidFill>
                            <a:schemeClr val="tx1"/>
                          </a:solidFill>
                        </a:rPr>
                        <a:t>Circuito</a:t>
                      </a:r>
                      <a:endParaRPr lang="en-US" sz="1600" dirty="0">
                        <a:solidFill>
                          <a:schemeClr val="tx1"/>
                        </a:solidFill>
                      </a:endParaRPr>
                    </a:p>
                  </a:txBody>
                  <a:tcPr anchor="ctr" anchorCtr="1"/>
                </a:tc>
                <a:tc>
                  <a:txBody>
                    <a:bodyPr/>
                    <a:lstStyle/>
                    <a:p>
                      <a:pPr algn="ctr"/>
                      <a:r>
                        <a:rPr lang="en-US" sz="1600" dirty="0">
                          <a:solidFill>
                            <a:schemeClr val="tx1"/>
                          </a:solidFill>
                        </a:rPr>
                        <a:t>UBA</a:t>
                      </a:r>
                    </a:p>
                  </a:txBody>
                  <a:tcPr anchor="ctr" anchorCtr="1"/>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507602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68878" y="320533"/>
            <a:ext cx="9976822" cy="3880773"/>
          </a:xfrm>
        </p:spPr>
        <p:txBody>
          <a:bodyPr/>
          <a:lstStyle/>
          <a:p>
            <a:r>
              <a:rPr lang="pt-BR" sz="2400" dirty="0"/>
              <a:t>O telefone é um dos aparelhos mais simples que pode existir, funciona praticamente da mesma forma desde quando surgiu;</a:t>
            </a:r>
          </a:p>
          <a:p>
            <a:r>
              <a:rPr lang="pt-BR" sz="2400" dirty="0"/>
              <a:t>É composto por cinco dispositivos básicos: transmissor, receptor, campainha, emissor de sinais numéricos e o circuito de transmissão;</a:t>
            </a:r>
          </a:p>
          <a:p>
            <a:r>
              <a:rPr lang="pt-BR" sz="2400" dirty="0"/>
              <a:t>A grande evolução que se deu foi em relação ao emissor dos sinais numéricos:</a:t>
            </a:r>
          </a:p>
          <a:p>
            <a:endParaRPr lang="pt-BR" dirty="0"/>
          </a:p>
        </p:txBody>
      </p:sp>
      <p:pic>
        <p:nvPicPr>
          <p:cNvPr id="5" name="Picture 2" descr="http://life.com.br/images/life/logolif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
        <p:nvSpPr>
          <p:cNvPr id="6" name="Espaço Reservado para Conteúdo 2"/>
          <p:cNvSpPr txBox="1">
            <a:spLocks/>
          </p:cNvSpPr>
          <p:nvPr/>
        </p:nvSpPr>
        <p:spPr>
          <a:xfrm>
            <a:off x="729278" y="1153903"/>
            <a:ext cx="8534400" cy="361526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pt-BR" b="1" dirty="0"/>
          </a:p>
        </p:txBody>
      </p:sp>
      <p:pic>
        <p:nvPicPr>
          <p:cNvPr id="7" name="Imagem 6" descr="http://www.teleco.com.br/imagens/tutoriais/tutorialconvdados_figura1.gif"/>
          <p:cNvPicPr/>
          <p:nvPr/>
        </p:nvPicPr>
        <p:blipFill>
          <a:blip r:embed="rId3">
            <a:extLst>
              <a:ext uri="{28A0092B-C50C-407E-A947-70E740481C1C}">
                <a14:useLocalDpi xmlns:a14="http://schemas.microsoft.com/office/drawing/2010/main" val="0"/>
              </a:ext>
            </a:extLst>
          </a:blip>
          <a:srcRect/>
          <a:stretch>
            <a:fillRect/>
          </a:stretch>
        </p:blipFill>
        <p:spPr bwMode="auto">
          <a:xfrm>
            <a:off x="1900715" y="3101236"/>
            <a:ext cx="6191526" cy="3494277"/>
          </a:xfrm>
          <a:prstGeom prst="rect">
            <a:avLst/>
          </a:prstGeom>
          <a:noFill/>
          <a:ln>
            <a:noFill/>
          </a:ln>
        </p:spPr>
      </p:pic>
      <p:sp>
        <p:nvSpPr>
          <p:cNvPr id="8" name="Seta para cima 7"/>
          <p:cNvSpPr/>
          <p:nvPr/>
        </p:nvSpPr>
        <p:spPr>
          <a:xfrm>
            <a:off x="9550400" y="228600"/>
            <a:ext cx="1943100" cy="1676400"/>
          </a:xfrm>
          <a:prstGeom prst="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170408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5112" y="223234"/>
            <a:ext cx="10263188" cy="1507067"/>
          </a:xfrm>
        </p:spPr>
        <p:txBody>
          <a:bodyPr>
            <a:normAutofit/>
          </a:bodyPr>
          <a:lstStyle/>
          <a:p>
            <a:r>
              <a:rPr lang="pt-BR" dirty="0"/>
              <a:t>PROTOCOLO SS#7 - Chamadas</a:t>
            </a:r>
          </a:p>
        </p:txBody>
      </p:sp>
      <p:pic>
        <p:nvPicPr>
          <p:cNvPr id="5" name="Picture 2" descr="http://life.com.br/images/life/logolif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45"/>
          <p:cNvGrpSpPr>
            <a:grpSpLocks/>
          </p:cNvGrpSpPr>
          <p:nvPr/>
        </p:nvGrpSpPr>
        <p:grpSpPr bwMode="auto">
          <a:xfrm>
            <a:off x="3302000" y="1524000"/>
            <a:ext cx="4267200" cy="5029200"/>
            <a:chOff x="2286000" y="1371600"/>
            <a:chExt cx="4267200" cy="5029200"/>
          </a:xfrm>
        </p:grpSpPr>
        <p:pic>
          <p:nvPicPr>
            <p:cNvPr id="13" name="Picture 56" descr="E:\Corp ID Astro\Private\FORMATS\Flash Formats\Icon Conversion\WMF Icons\PBXSmall.wmf"/>
            <p:cNvPicPr>
              <a:picLocks noChangeAspect="1" noChangeArrowheads="1"/>
            </p:cNvPicPr>
            <p:nvPr/>
          </p:nvPicPr>
          <p:blipFill>
            <a:blip r:embed="rId3"/>
            <a:srcRect/>
            <a:stretch>
              <a:fillRect/>
            </a:stretch>
          </p:blipFill>
          <p:spPr bwMode="auto">
            <a:xfrm>
              <a:off x="2286000" y="1371600"/>
              <a:ext cx="788130" cy="685800"/>
            </a:xfrm>
            <a:prstGeom prst="rect">
              <a:avLst/>
            </a:prstGeom>
            <a:noFill/>
            <a:ln w="9525">
              <a:noFill/>
              <a:miter lim="800000"/>
              <a:headEnd/>
              <a:tailEnd/>
            </a:ln>
          </p:spPr>
        </p:pic>
        <p:pic>
          <p:nvPicPr>
            <p:cNvPr id="14" name="Picture 56" descr="E:\Corp ID Astro\Private\FORMATS\Flash Formats\Icon Conversion\WMF Icons\PBXSmall.wmf"/>
            <p:cNvPicPr>
              <a:picLocks noChangeAspect="1" noChangeArrowheads="1"/>
            </p:cNvPicPr>
            <p:nvPr/>
          </p:nvPicPr>
          <p:blipFill>
            <a:blip r:embed="rId3"/>
            <a:srcRect/>
            <a:stretch>
              <a:fillRect/>
            </a:stretch>
          </p:blipFill>
          <p:spPr bwMode="auto">
            <a:xfrm>
              <a:off x="5765070" y="1371600"/>
              <a:ext cx="788130" cy="685800"/>
            </a:xfrm>
            <a:prstGeom prst="rect">
              <a:avLst/>
            </a:prstGeom>
            <a:noFill/>
            <a:ln w="9525">
              <a:noFill/>
              <a:miter lim="800000"/>
              <a:headEnd/>
              <a:tailEnd/>
            </a:ln>
          </p:spPr>
        </p:pic>
        <p:cxnSp>
          <p:nvCxnSpPr>
            <p:cNvPr id="15" name="Straight Connector 30"/>
            <p:cNvCxnSpPr/>
            <p:nvPr/>
          </p:nvCxnSpPr>
          <p:spPr bwMode="auto">
            <a:xfrm rot="5400000">
              <a:off x="419894" y="4228306"/>
              <a:ext cx="4343400" cy="1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31"/>
            <p:cNvCxnSpPr/>
            <p:nvPr/>
          </p:nvCxnSpPr>
          <p:spPr bwMode="auto">
            <a:xfrm rot="5400000">
              <a:off x="3963194" y="4190206"/>
              <a:ext cx="4267200" cy="1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Group 50"/>
          <p:cNvGrpSpPr>
            <a:grpSpLocks/>
          </p:cNvGrpSpPr>
          <p:nvPr/>
        </p:nvGrpSpPr>
        <p:grpSpPr bwMode="auto">
          <a:xfrm>
            <a:off x="3606800" y="2314575"/>
            <a:ext cx="3505200" cy="276225"/>
            <a:chOff x="2590800" y="2743204"/>
            <a:chExt cx="3505200" cy="277775"/>
          </a:xfrm>
        </p:grpSpPr>
        <p:cxnSp>
          <p:nvCxnSpPr>
            <p:cNvPr id="18" name="Straight Arrow Connector 33"/>
            <p:cNvCxnSpPr/>
            <p:nvPr/>
          </p:nvCxnSpPr>
          <p:spPr>
            <a:xfrm>
              <a:off x="2590800" y="2973087"/>
              <a:ext cx="3505200" cy="1597"/>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9" name="TextBox 42"/>
            <p:cNvSpPr txBox="1">
              <a:spLocks noChangeArrowheads="1"/>
            </p:cNvSpPr>
            <p:nvPr/>
          </p:nvSpPr>
          <p:spPr bwMode="auto">
            <a:xfrm>
              <a:off x="3962400" y="2743204"/>
              <a:ext cx="533400" cy="277775"/>
            </a:xfrm>
            <a:prstGeom prst="rect">
              <a:avLst/>
            </a:prstGeom>
            <a:noFill/>
            <a:ln w="9525">
              <a:noFill/>
              <a:miter lim="800000"/>
              <a:headEnd/>
              <a:tailEnd/>
            </a:ln>
          </p:spPr>
          <p:txBody>
            <a:bodyPr>
              <a:spAutoFit/>
            </a:bodyPr>
            <a:lstStyle/>
            <a:p>
              <a:r>
                <a:rPr lang="en-US" sz="1200" b="1"/>
                <a:t>IAM</a:t>
              </a:r>
            </a:p>
          </p:txBody>
        </p:sp>
      </p:grpSp>
      <p:grpSp>
        <p:nvGrpSpPr>
          <p:cNvPr id="20" name="Group 51"/>
          <p:cNvGrpSpPr>
            <a:grpSpLocks/>
          </p:cNvGrpSpPr>
          <p:nvPr/>
        </p:nvGrpSpPr>
        <p:grpSpPr bwMode="auto">
          <a:xfrm>
            <a:off x="3606800" y="2771775"/>
            <a:ext cx="3505200" cy="276225"/>
            <a:chOff x="2590800" y="3200400"/>
            <a:chExt cx="3505200" cy="276999"/>
          </a:xfrm>
        </p:grpSpPr>
        <p:cxnSp>
          <p:nvCxnSpPr>
            <p:cNvPr id="21" name="Straight Arrow Connector 34"/>
            <p:cNvCxnSpPr/>
            <p:nvPr/>
          </p:nvCxnSpPr>
          <p:spPr>
            <a:xfrm>
              <a:off x="2590800" y="3429641"/>
              <a:ext cx="3505200" cy="1592"/>
            </a:xfrm>
            <a:prstGeom prst="straightConnector1">
              <a:avLst/>
            </a:prstGeom>
            <a:ln w="22225">
              <a:solidFill>
                <a:schemeClr val="tx2"/>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2" name="TextBox 43"/>
            <p:cNvSpPr txBox="1">
              <a:spLocks noChangeArrowheads="1"/>
            </p:cNvSpPr>
            <p:nvPr/>
          </p:nvSpPr>
          <p:spPr bwMode="auto">
            <a:xfrm>
              <a:off x="3962400" y="3200400"/>
              <a:ext cx="533400" cy="276999"/>
            </a:xfrm>
            <a:prstGeom prst="rect">
              <a:avLst/>
            </a:prstGeom>
            <a:noFill/>
            <a:ln w="9525">
              <a:noFill/>
              <a:miter lim="800000"/>
              <a:headEnd/>
              <a:tailEnd/>
            </a:ln>
          </p:spPr>
          <p:txBody>
            <a:bodyPr>
              <a:spAutoFit/>
            </a:bodyPr>
            <a:lstStyle/>
            <a:p>
              <a:r>
                <a:rPr lang="en-US" sz="1200" b="1"/>
                <a:t>ACM</a:t>
              </a:r>
            </a:p>
          </p:txBody>
        </p:sp>
      </p:grpSp>
      <p:grpSp>
        <p:nvGrpSpPr>
          <p:cNvPr id="23" name="Group 52"/>
          <p:cNvGrpSpPr>
            <a:grpSpLocks/>
          </p:cNvGrpSpPr>
          <p:nvPr/>
        </p:nvGrpSpPr>
        <p:grpSpPr bwMode="auto">
          <a:xfrm>
            <a:off x="3606800" y="3686175"/>
            <a:ext cx="3505200" cy="276225"/>
            <a:chOff x="2590800" y="3657600"/>
            <a:chExt cx="3505200" cy="276999"/>
          </a:xfrm>
        </p:grpSpPr>
        <p:cxnSp>
          <p:nvCxnSpPr>
            <p:cNvPr id="24" name="Straight Arrow Connector 35"/>
            <p:cNvCxnSpPr/>
            <p:nvPr/>
          </p:nvCxnSpPr>
          <p:spPr>
            <a:xfrm>
              <a:off x="2590800" y="3885249"/>
              <a:ext cx="3505200" cy="1591"/>
            </a:xfrm>
            <a:prstGeom prst="straightConnector1">
              <a:avLst/>
            </a:prstGeom>
            <a:ln w="22225">
              <a:solidFill>
                <a:schemeClr val="tx2"/>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5" name="TextBox 45"/>
            <p:cNvSpPr txBox="1">
              <a:spLocks noChangeArrowheads="1"/>
            </p:cNvSpPr>
            <p:nvPr/>
          </p:nvSpPr>
          <p:spPr bwMode="auto">
            <a:xfrm>
              <a:off x="3962400" y="3657600"/>
              <a:ext cx="533400" cy="276999"/>
            </a:xfrm>
            <a:prstGeom prst="rect">
              <a:avLst/>
            </a:prstGeom>
            <a:noFill/>
            <a:ln w="9525">
              <a:noFill/>
              <a:miter lim="800000"/>
              <a:headEnd/>
              <a:tailEnd/>
            </a:ln>
          </p:spPr>
          <p:txBody>
            <a:bodyPr>
              <a:spAutoFit/>
            </a:bodyPr>
            <a:lstStyle/>
            <a:p>
              <a:r>
                <a:rPr lang="en-US" sz="1200" b="1" dirty="0"/>
                <a:t>ANM</a:t>
              </a:r>
            </a:p>
          </p:txBody>
        </p:sp>
      </p:grpSp>
      <p:grpSp>
        <p:nvGrpSpPr>
          <p:cNvPr id="26" name="Group 53"/>
          <p:cNvGrpSpPr>
            <a:grpSpLocks/>
          </p:cNvGrpSpPr>
          <p:nvPr/>
        </p:nvGrpSpPr>
        <p:grpSpPr bwMode="auto">
          <a:xfrm>
            <a:off x="3606800" y="4829175"/>
            <a:ext cx="3505200" cy="276225"/>
            <a:chOff x="2590800" y="4495800"/>
            <a:chExt cx="3505200" cy="276999"/>
          </a:xfrm>
        </p:grpSpPr>
        <p:cxnSp>
          <p:nvCxnSpPr>
            <p:cNvPr id="27" name="Straight Arrow Connector 36"/>
            <p:cNvCxnSpPr/>
            <p:nvPr/>
          </p:nvCxnSpPr>
          <p:spPr>
            <a:xfrm>
              <a:off x="2590800" y="4723449"/>
              <a:ext cx="3505200" cy="1591"/>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28" name="TextBox 46"/>
            <p:cNvSpPr txBox="1">
              <a:spLocks noChangeArrowheads="1"/>
            </p:cNvSpPr>
            <p:nvPr/>
          </p:nvSpPr>
          <p:spPr bwMode="auto">
            <a:xfrm>
              <a:off x="3962400" y="4495800"/>
              <a:ext cx="838200" cy="276999"/>
            </a:xfrm>
            <a:prstGeom prst="rect">
              <a:avLst/>
            </a:prstGeom>
            <a:noFill/>
            <a:ln w="9525">
              <a:noFill/>
              <a:miter lim="800000"/>
              <a:headEnd/>
              <a:tailEnd/>
            </a:ln>
          </p:spPr>
          <p:txBody>
            <a:bodyPr>
              <a:spAutoFit/>
            </a:bodyPr>
            <a:lstStyle/>
            <a:p>
              <a:r>
                <a:rPr lang="en-US" sz="1200" b="1"/>
                <a:t>REL#16</a:t>
              </a:r>
            </a:p>
          </p:txBody>
        </p:sp>
      </p:grpSp>
      <p:grpSp>
        <p:nvGrpSpPr>
          <p:cNvPr id="29" name="Group 54"/>
          <p:cNvGrpSpPr>
            <a:grpSpLocks/>
          </p:cNvGrpSpPr>
          <p:nvPr/>
        </p:nvGrpSpPr>
        <p:grpSpPr bwMode="auto">
          <a:xfrm>
            <a:off x="3606800" y="5286375"/>
            <a:ext cx="3505200" cy="276225"/>
            <a:chOff x="2590800" y="3657600"/>
            <a:chExt cx="3505200" cy="276999"/>
          </a:xfrm>
        </p:grpSpPr>
        <p:cxnSp>
          <p:nvCxnSpPr>
            <p:cNvPr id="30" name="Straight Arrow Connector 55"/>
            <p:cNvCxnSpPr/>
            <p:nvPr/>
          </p:nvCxnSpPr>
          <p:spPr>
            <a:xfrm>
              <a:off x="2590800" y="3885249"/>
              <a:ext cx="3505200" cy="1591"/>
            </a:xfrm>
            <a:prstGeom prst="straightConnector1">
              <a:avLst/>
            </a:prstGeom>
            <a:ln w="22225">
              <a:solidFill>
                <a:schemeClr val="tx2"/>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31" name="TextBox 56"/>
            <p:cNvSpPr txBox="1">
              <a:spLocks noChangeArrowheads="1"/>
            </p:cNvSpPr>
            <p:nvPr/>
          </p:nvSpPr>
          <p:spPr bwMode="auto">
            <a:xfrm>
              <a:off x="3962400" y="3657600"/>
              <a:ext cx="685800" cy="276999"/>
            </a:xfrm>
            <a:prstGeom prst="rect">
              <a:avLst/>
            </a:prstGeom>
            <a:noFill/>
            <a:ln w="9525">
              <a:noFill/>
              <a:miter lim="800000"/>
              <a:headEnd/>
              <a:tailEnd/>
            </a:ln>
          </p:spPr>
          <p:txBody>
            <a:bodyPr>
              <a:spAutoFit/>
            </a:bodyPr>
            <a:lstStyle/>
            <a:p>
              <a:r>
                <a:rPr lang="en-US" sz="1200" b="1"/>
                <a:t>RLC</a:t>
              </a:r>
            </a:p>
          </p:txBody>
        </p:sp>
      </p:grpSp>
      <p:grpSp>
        <p:nvGrpSpPr>
          <p:cNvPr id="32" name="Group 29"/>
          <p:cNvGrpSpPr>
            <a:grpSpLocks/>
          </p:cNvGrpSpPr>
          <p:nvPr/>
        </p:nvGrpSpPr>
        <p:grpSpPr bwMode="auto">
          <a:xfrm>
            <a:off x="3606800" y="4191000"/>
            <a:ext cx="3505200" cy="457200"/>
            <a:chOff x="2590800" y="4419600"/>
            <a:chExt cx="3505200" cy="457200"/>
          </a:xfrm>
        </p:grpSpPr>
        <p:grpSp>
          <p:nvGrpSpPr>
            <p:cNvPr id="33" name="Group 17"/>
            <p:cNvGrpSpPr>
              <a:grpSpLocks/>
            </p:cNvGrpSpPr>
            <p:nvPr/>
          </p:nvGrpSpPr>
          <p:grpSpPr bwMode="auto">
            <a:xfrm>
              <a:off x="3886200" y="4419600"/>
              <a:ext cx="660400" cy="457200"/>
              <a:chOff x="3619500" y="2895600"/>
              <a:chExt cx="1181100" cy="712787"/>
            </a:xfrm>
          </p:grpSpPr>
          <p:pic>
            <p:nvPicPr>
              <p:cNvPr id="36" name="Picture 24"/>
              <p:cNvPicPr>
                <a:picLocks noChangeArrowheads="1"/>
              </p:cNvPicPr>
              <p:nvPr/>
            </p:nvPicPr>
            <p:blipFill>
              <a:blip r:embed="rId4"/>
              <a:srcRect/>
              <a:stretch>
                <a:fillRect/>
              </a:stretch>
            </p:blipFill>
            <p:spPr bwMode="auto">
              <a:xfrm>
                <a:off x="3619500" y="2895600"/>
                <a:ext cx="1181100" cy="712787"/>
              </a:xfrm>
              <a:prstGeom prst="rect">
                <a:avLst/>
              </a:prstGeom>
              <a:noFill/>
              <a:ln w="9525">
                <a:noFill/>
                <a:miter lim="800000"/>
                <a:headEnd/>
                <a:tailEnd/>
              </a:ln>
            </p:spPr>
          </p:pic>
          <p:sp>
            <p:nvSpPr>
              <p:cNvPr id="37" name="TextBox 15"/>
              <p:cNvSpPr txBox="1">
                <a:spLocks noChangeArrowheads="1"/>
              </p:cNvSpPr>
              <p:nvPr/>
            </p:nvSpPr>
            <p:spPr bwMode="auto">
              <a:xfrm>
                <a:off x="3962400" y="3124200"/>
                <a:ext cx="609600" cy="287899"/>
              </a:xfrm>
              <a:prstGeom prst="rect">
                <a:avLst/>
              </a:prstGeom>
              <a:noFill/>
              <a:ln w="9525">
                <a:noFill/>
                <a:miter lim="800000"/>
                <a:headEnd/>
                <a:tailEnd/>
              </a:ln>
            </p:spPr>
            <p:txBody>
              <a:bodyPr>
                <a:spAutoFit/>
              </a:bodyPr>
              <a:lstStyle/>
              <a:p>
                <a:r>
                  <a:rPr lang="en-US" sz="600"/>
                  <a:t>VOZ</a:t>
                </a:r>
                <a:endParaRPr lang="en-US" sz="1200"/>
              </a:p>
            </p:txBody>
          </p:sp>
        </p:grpSp>
        <p:cxnSp>
          <p:nvCxnSpPr>
            <p:cNvPr id="34" name="Straight Connector 26"/>
            <p:cNvCxnSpPr/>
            <p:nvPr/>
          </p:nvCxnSpPr>
          <p:spPr>
            <a:xfrm>
              <a:off x="4546600" y="4648200"/>
              <a:ext cx="1549400" cy="158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28"/>
            <p:cNvCxnSpPr/>
            <p:nvPr/>
          </p:nvCxnSpPr>
          <p:spPr>
            <a:xfrm rot="10800000">
              <a:off x="2590800" y="4648200"/>
              <a:ext cx="1295400" cy="158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38" name="Group 47"/>
          <p:cNvGrpSpPr>
            <a:grpSpLocks/>
          </p:cNvGrpSpPr>
          <p:nvPr/>
        </p:nvGrpSpPr>
        <p:grpSpPr bwMode="auto">
          <a:xfrm>
            <a:off x="3606800" y="3228975"/>
            <a:ext cx="3505200" cy="276225"/>
            <a:chOff x="2590800" y="3810000"/>
            <a:chExt cx="3505200" cy="276999"/>
          </a:xfrm>
        </p:grpSpPr>
        <p:cxnSp>
          <p:nvCxnSpPr>
            <p:cNvPr id="39" name="Straight Connector 44"/>
            <p:cNvCxnSpPr/>
            <p:nvPr/>
          </p:nvCxnSpPr>
          <p:spPr>
            <a:xfrm>
              <a:off x="2590800" y="4037649"/>
              <a:ext cx="3505200" cy="1591"/>
            </a:xfrm>
            <a:prstGeom prst="line">
              <a:avLst/>
            </a:prstGeom>
            <a:ln w="2222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40" name="TextBox 46"/>
            <p:cNvSpPr txBox="1">
              <a:spLocks noChangeArrowheads="1"/>
            </p:cNvSpPr>
            <p:nvPr/>
          </p:nvSpPr>
          <p:spPr bwMode="auto">
            <a:xfrm>
              <a:off x="3962400" y="3810000"/>
              <a:ext cx="569387" cy="276999"/>
            </a:xfrm>
            <a:prstGeom prst="rect">
              <a:avLst/>
            </a:prstGeom>
            <a:noFill/>
            <a:ln w="9525">
              <a:noFill/>
              <a:miter lim="800000"/>
              <a:headEnd/>
              <a:tailEnd/>
            </a:ln>
          </p:spPr>
          <p:txBody>
            <a:bodyPr wrap="none">
              <a:spAutoFit/>
            </a:bodyPr>
            <a:lstStyle/>
            <a:p>
              <a:r>
                <a:rPr lang="en-US" sz="1200"/>
                <a:t>RING</a:t>
              </a:r>
            </a:p>
          </p:txBody>
        </p:sp>
      </p:grpSp>
      <p:sp>
        <p:nvSpPr>
          <p:cNvPr id="41" name="TextBox 32"/>
          <p:cNvSpPr txBox="1">
            <a:spLocks noChangeArrowheads="1"/>
          </p:cNvSpPr>
          <p:nvPr/>
        </p:nvSpPr>
        <p:spPr bwMode="auto">
          <a:xfrm>
            <a:off x="51530" y="3131403"/>
            <a:ext cx="3250470" cy="830997"/>
          </a:xfrm>
          <a:prstGeom prst="rect">
            <a:avLst/>
          </a:prstGeom>
          <a:noFill/>
          <a:ln w="9525">
            <a:noFill/>
            <a:miter lim="800000"/>
            <a:headEnd/>
            <a:tailEnd/>
          </a:ln>
        </p:spPr>
        <p:txBody>
          <a:bodyPr wrap="square" anchor="ctr">
            <a:spAutoFit/>
          </a:bodyPr>
          <a:lstStyle/>
          <a:p>
            <a:pPr algn="ctr">
              <a:lnSpc>
                <a:spcPct val="150000"/>
              </a:lnSpc>
              <a:defRPr/>
            </a:pPr>
            <a:r>
              <a:rPr lang="en-US" sz="1600" dirty="0" err="1">
                <a:cs typeface="Tahoma" pitchFamily="34" charset="0"/>
              </a:rPr>
              <a:t>Chamada</a:t>
            </a:r>
            <a:r>
              <a:rPr lang="en-US" sz="1600" dirty="0">
                <a:cs typeface="Tahoma" pitchFamily="34" charset="0"/>
              </a:rPr>
              <a:t> </a:t>
            </a:r>
            <a:r>
              <a:rPr lang="en-US" sz="1600" dirty="0" err="1">
                <a:cs typeface="Tahoma" pitchFamily="34" charset="0"/>
              </a:rPr>
              <a:t>completada</a:t>
            </a:r>
            <a:r>
              <a:rPr lang="en-US" sz="1600" dirty="0">
                <a:cs typeface="Tahoma" pitchFamily="34" charset="0"/>
              </a:rPr>
              <a:t> com </a:t>
            </a:r>
            <a:r>
              <a:rPr lang="en-US" sz="1600" dirty="0" err="1">
                <a:cs typeface="Tahoma" pitchFamily="34" charset="0"/>
              </a:rPr>
              <a:t>sucesso</a:t>
            </a:r>
            <a:endParaRPr lang="en-US" sz="1600" dirty="0">
              <a:cs typeface="Tahoma" pitchFamily="34" charset="0"/>
            </a:endParaRPr>
          </a:p>
        </p:txBody>
      </p:sp>
    </p:spTree>
    <p:extLst>
      <p:ext uri="{BB962C8B-B14F-4D97-AF65-F5344CB8AC3E}">
        <p14:creationId xmlns:p14="http://schemas.microsoft.com/office/powerpoint/2010/main" val="853979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5112" y="223234"/>
            <a:ext cx="10263188" cy="1507067"/>
          </a:xfrm>
        </p:spPr>
        <p:txBody>
          <a:bodyPr>
            <a:normAutofit/>
          </a:bodyPr>
          <a:lstStyle/>
          <a:p>
            <a:r>
              <a:rPr lang="pt-BR" dirty="0"/>
              <a:t>PROTOCOLO SS#7 - Chamadas</a:t>
            </a:r>
          </a:p>
        </p:txBody>
      </p:sp>
      <p:pic>
        <p:nvPicPr>
          <p:cNvPr id="5" name="Picture 2" descr="http://life.com.br/images/life/logolif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32"/>
          <p:cNvSpPr txBox="1">
            <a:spLocks noChangeArrowheads="1"/>
          </p:cNvSpPr>
          <p:nvPr/>
        </p:nvSpPr>
        <p:spPr bwMode="auto">
          <a:xfrm>
            <a:off x="89265" y="3170767"/>
            <a:ext cx="3250470" cy="785793"/>
          </a:xfrm>
          <a:prstGeom prst="rect">
            <a:avLst/>
          </a:prstGeom>
          <a:noFill/>
          <a:ln w="9525">
            <a:noFill/>
            <a:miter lim="800000"/>
            <a:headEnd/>
            <a:tailEnd/>
          </a:ln>
        </p:spPr>
        <p:txBody>
          <a:bodyPr wrap="square" anchor="ctr">
            <a:spAutoFit/>
          </a:bodyPr>
          <a:lstStyle/>
          <a:p>
            <a:pPr algn="ctr">
              <a:lnSpc>
                <a:spcPct val="150000"/>
              </a:lnSpc>
              <a:defRPr/>
            </a:pPr>
            <a:r>
              <a:rPr lang="en-US" sz="1600" dirty="0" err="1">
                <a:cs typeface="Tahoma" pitchFamily="34" charset="0"/>
              </a:rPr>
              <a:t>Chamada</a:t>
            </a:r>
            <a:r>
              <a:rPr lang="en-US" sz="1600" dirty="0">
                <a:cs typeface="Tahoma" pitchFamily="34" charset="0"/>
              </a:rPr>
              <a:t> para </a:t>
            </a:r>
            <a:r>
              <a:rPr lang="en-US" sz="1600" dirty="0" err="1">
                <a:cs typeface="Tahoma" pitchFamily="34" charset="0"/>
              </a:rPr>
              <a:t>assinante</a:t>
            </a:r>
            <a:r>
              <a:rPr lang="en-US" sz="1600" dirty="0">
                <a:cs typeface="Tahoma" pitchFamily="34" charset="0"/>
              </a:rPr>
              <a:t> </a:t>
            </a:r>
          </a:p>
          <a:p>
            <a:pPr algn="ctr">
              <a:lnSpc>
                <a:spcPct val="150000"/>
              </a:lnSpc>
              <a:defRPr/>
            </a:pPr>
            <a:r>
              <a:rPr lang="en-US" sz="1600" dirty="0" err="1">
                <a:cs typeface="Tahoma" pitchFamily="34" charset="0"/>
              </a:rPr>
              <a:t>ocupado</a:t>
            </a:r>
            <a:endParaRPr lang="en-US" sz="1600" dirty="0">
              <a:cs typeface="Tahoma" pitchFamily="34" charset="0"/>
            </a:endParaRPr>
          </a:p>
        </p:txBody>
      </p:sp>
      <p:grpSp>
        <p:nvGrpSpPr>
          <p:cNvPr id="42" name="Group 45"/>
          <p:cNvGrpSpPr>
            <a:grpSpLocks/>
          </p:cNvGrpSpPr>
          <p:nvPr/>
        </p:nvGrpSpPr>
        <p:grpSpPr bwMode="auto">
          <a:xfrm>
            <a:off x="3200400" y="1447800"/>
            <a:ext cx="4267200" cy="5029200"/>
            <a:chOff x="2286000" y="1371600"/>
            <a:chExt cx="4267200" cy="5029200"/>
          </a:xfrm>
        </p:grpSpPr>
        <p:pic>
          <p:nvPicPr>
            <p:cNvPr id="43" name="Picture 56" descr="E:\Corp ID Astro\Private\FORMATS\Flash Formats\Icon Conversion\WMF Icons\PBXSmall.wmf"/>
            <p:cNvPicPr>
              <a:picLocks noChangeAspect="1" noChangeArrowheads="1"/>
            </p:cNvPicPr>
            <p:nvPr/>
          </p:nvPicPr>
          <p:blipFill>
            <a:blip r:embed="rId3"/>
            <a:srcRect/>
            <a:stretch>
              <a:fillRect/>
            </a:stretch>
          </p:blipFill>
          <p:spPr bwMode="auto">
            <a:xfrm>
              <a:off x="2286000" y="1371600"/>
              <a:ext cx="788130" cy="685800"/>
            </a:xfrm>
            <a:prstGeom prst="rect">
              <a:avLst/>
            </a:prstGeom>
            <a:noFill/>
            <a:ln w="9525">
              <a:noFill/>
              <a:miter lim="800000"/>
              <a:headEnd/>
              <a:tailEnd/>
            </a:ln>
          </p:spPr>
        </p:pic>
        <p:pic>
          <p:nvPicPr>
            <p:cNvPr id="44" name="Picture 56" descr="E:\Corp ID Astro\Private\FORMATS\Flash Formats\Icon Conversion\WMF Icons\PBXSmall.wmf"/>
            <p:cNvPicPr>
              <a:picLocks noChangeAspect="1" noChangeArrowheads="1"/>
            </p:cNvPicPr>
            <p:nvPr/>
          </p:nvPicPr>
          <p:blipFill>
            <a:blip r:embed="rId3"/>
            <a:srcRect/>
            <a:stretch>
              <a:fillRect/>
            </a:stretch>
          </p:blipFill>
          <p:spPr bwMode="auto">
            <a:xfrm>
              <a:off x="5765070" y="1371600"/>
              <a:ext cx="788130" cy="685800"/>
            </a:xfrm>
            <a:prstGeom prst="rect">
              <a:avLst/>
            </a:prstGeom>
            <a:noFill/>
            <a:ln w="9525">
              <a:noFill/>
              <a:miter lim="800000"/>
              <a:headEnd/>
              <a:tailEnd/>
            </a:ln>
          </p:spPr>
        </p:pic>
        <p:cxnSp>
          <p:nvCxnSpPr>
            <p:cNvPr id="45" name="Straight Connector 30"/>
            <p:cNvCxnSpPr/>
            <p:nvPr/>
          </p:nvCxnSpPr>
          <p:spPr bwMode="auto">
            <a:xfrm rot="5400000">
              <a:off x="419894" y="4228306"/>
              <a:ext cx="4343400" cy="1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31"/>
            <p:cNvCxnSpPr/>
            <p:nvPr/>
          </p:nvCxnSpPr>
          <p:spPr bwMode="auto">
            <a:xfrm rot="5400000">
              <a:off x="3963194" y="4190206"/>
              <a:ext cx="4267200" cy="1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7" name="Group 50"/>
          <p:cNvGrpSpPr>
            <a:grpSpLocks/>
          </p:cNvGrpSpPr>
          <p:nvPr/>
        </p:nvGrpSpPr>
        <p:grpSpPr bwMode="auto">
          <a:xfrm>
            <a:off x="3505200" y="2238375"/>
            <a:ext cx="3505200" cy="276225"/>
            <a:chOff x="2590800" y="2743202"/>
            <a:chExt cx="3505200" cy="277775"/>
          </a:xfrm>
        </p:grpSpPr>
        <p:cxnSp>
          <p:nvCxnSpPr>
            <p:cNvPr id="48" name="Straight Arrow Connector 33"/>
            <p:cNvCxnSpPr/>
            <p:nvPr/>
          </p:nvCxnSpPr>
          <p:spPr>
            <a:xfrm>
              <a:off x="2590800" y="2973085"/>
              <a:ext cx="3505200" cy="1597"/>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49" name="TextBox 42"/>
            <p:cNvSpPr txBox="1">
              <a:spLocks noChangeArrowheads="1"/>
            </p:cNvSpPr>
            <p:nvPr/>
          </p:nvSpPr>
          <p:spPr bwMode="auto">
            <a:xfrm>
              <a:off x="3962400" y="2743202"/>
              <a:ext cx="533400" cy="277775"/>
            </a:xfrm>
            <a:prstGeom prst="rect">
              <a:avLst/>
            </a:prstGeom>
            <a:noFill/>
            <a:ln w="9525">
              <a:noFill/>
              <a:miter lim="800000"/>
              <a:headEnd/>
              <a:tailEnd/>
            </a:ln>
          </p:spPr>
          <p:txBody>
            <a:bodyPr>
              <a:spAutoFit/>
            </a:bodyPr>
            <a:lstStyle/>
            <a:p>
              <a:r>
                <a:rPr lang="en-US" sz="1200" b="1"/>
                <a:t>IAM</a:t>
              </a:r>
            </a:p>
          </p:txBody>
        </p:sp>
      </p:grpSp>
      <p:grpSp>
        <p:nvGrpSpPr>
          <p:cNvPr id="50" name="Group 53"/>
          <p:cNvGrpSpPr>
            <a:grpSpLocks/>
          </p:cNvGrpSpPr>
          <p:nvPr/>
        </p:nvGrpSpPr>
        <p:grpSpPr bwMode="auto">
          <a:xfrm>
            <a:off x="3505200" y="2847975"/>
            <a:ext cx="3505200" cy="276225"/>
            <a:chOff x="2590800" y="4495800"/>
            <a:chExt cx="3505200" cy="276999"/>
          </a:xfrm>
        </p:grpSpPr>
        <p:cxnSp>
          <p:nvCxnSpPr>
            <p:cNvPr id="51" name="Straight Arrow Connector 36"/>
            <p:cNvCxnSpPr/>
            <p:nvPr/>
          </p:nvCxnSpPr>
          <p:spPr>
            <a:xfrm>
              <a:off x="2590800" y="4723449"/>
              <a:ext cx="3505200" cy="1591"/>
            </a:xfrm>
            <a:prstGeom prst="straightConnector1">
              <a:avLst/>
            </a:prstGeom>
            <a:ln w="22225">
              <a:solidFill>
                <a:schemeClr val="tx2"/>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52" name="TextBox 46"/>
            <p:cNvSpPr txBox="1">
              <a:spLocks noChangeArrowheads="1"/>
            </p:cNvSpPr>
            <p:nvPr/>
          </p:nvSpPr>
          <p:spPr bwMode="auto">
            <a:xfrm>
              <a:off x="3962400" y="4495800"/>
              <a:ext cx="838200" cy="276999"/>
            </a:xfrm>
            <a:prstGeom prst="rect">
              <a:avLst/>
            </a:prstGeom>
            <a:noFill/>
            <a:ln w="9525">
              <a:noFill/>
              <a:miter lim="800000"/>
              <a:headEnd/>
              <a:tailEnd/>
            </a:ln>
          </p:spPr>
          <p:txBody>
            <a:bodyPr>
              <a:spAutoFit/>
            </a:bodyPr>
            <a:lstStyle/>
            <a:p>
              <a:r>
                <a:rPr lang="en-US" sz="1200" b="1"/>
                <a:t>REL#17</a:t>
              </a:r>
            </a:p>
          </p:txBody>
        </p:sp>
      </p:grpSp>
      <p:grpSp>
        <p:nvGrpSpPr>
          <p:cNvPr id="53" name="Group 18"/>
          <p:cNvGrpSpPr>
            <a:grpSpLocks/>
          </p:cNvGrpSpPr>
          <p:nvPr/>
        </p:nvGrpSpPr>
        <p:grpSpPr bwMode="auto">
          <a:xfrm>
            <a:off x="3505200" y="3457575"/>
            <a:ext cx="3505200" cy="276225"/>
            <a:chOff x="2590800" y="3381375"/>
            <a:chExt cx="3505200" cy="276225"/>
          </a:xfrm>
        </p:grpSpPr>
        <p:cxnSp>
          <p:nvCxnSpPr>
            <p:cNvPr id="54" name="Straight Arrow Connector 16"/>
            <p:cNvCxnSpPr/>
            <p:nvPr/>
          </p:nvCxnSpPr>
          <p:spPr bwMode="auto">
            <a:xfrm>
              <a:off x="2590800" y="3608388"/>
              <a:ext cx="3505200" cy="1587"/>
            </a:xfrm>
            <a:prstGeom prst="straightConnector1">
              <a:avLst/>
            </a:prstGeom>
            <a:ln w="22225">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55" name="TextBox 56"/>
            <p:cNvSpPr txBox="1">
              <a:spLocks noChangeArrowheads="1"/>
            </p:cNvSpPr>
            <p:nvPr/>
          </p:nvSpPr>
          <p:spPr bwMode="auto">
            <a:xfrm>
              <a:off x="3962400" y="3381375"/>
              <a:ext cx="685800" cy="276225"/>
            </a:xfrm>
            <a:prstGeom prst="rect">
              <a:avLst/>
            </a:prstGeom>
            <a:noFill/>
            <a:ln w="9525">
              <a:noFill/>
              <a:miter lim="800000"/>
              <a:headEnd/>
              <a:tailEnd/>
            </a:ln>
          </p:spPr>
          <p:txBody>
            <a:bodyPr>
              <a:spAutoFit/>
            </a:bodyPr>
            <a:lstStyle/>
            <a:p>
              <a:r>
                <a:rPr lang="en-US" sz="1200" b="1"/>
                <a:t>RLC</a:t>
              </a:r>
            </a:p>
          </p:txBody>
        </p:sp>
      </p:grpSp>
    </p:spTree>
    <p:extLst>
      <p:ext uri="{BB962C8B-B14F-4D97-AF65-F5344CB8AC3E}">
        <p14:creationId xmlns:p14="http://schemas.microsoft.com/office/powerpoint/2010/main" val="341734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5112" y="223234"/>
            <a:ext cx="10263188" cy="1507067"/>
          </a:xfrm>
        </p:spPr>
        <p:txBody>
          <a:bodyPr>
            <a:normAutofit/>
          </a:bodyPr>
          <a:lstStyle/>
          <a:p>
            <a:r>
              <a:rPr lang="pt-BR" dirty="0"/>
              <a:t>INTERCONEXÕES PARA OPERADORAS DO STFC (CLASSES I e II)</a:t>
            </a:r>
          </a:p>
        </p:txBody>
      </p:sp>
      <p:sp>
        <p:nvSpPr>
          <p:cNvPr id="7" name="Espaço Reservado para Conteúdo 2"/>
          <p:cNvSpPr>
            <a:spLocks noGrp="1"/>
          </p:cNvSpPr>
          <p:nvPr>
            <p:ph idx="1"/>
          </p:nvPr>
        </p:nvSpPr>
        <p:spPr>
          <a:xfrm>
            <a:off x="265112" y="2073201"/>
            <a:ext cx="9285288" cy="4982335"/>
          </a:xfrm>
        </p:spPr>
        <p:txBody>
          <a:bodyPr>
            <a:noAutofit/>
          </a:bodyPr>
          <a:lstStyle/>
          <a:p>
            <a:pPr>
              <a:lnSpc>
                <a:spcPct val="150000"/>
              </a:lnSpc>
              <a:defRPr/>
            </a:pPr>
            <a:r>
              <a:rPr lang="pt-BR" sz="2400" dirty="0">
                <a:cs typeface="Tahoma" pitchFamily="34" charset="0"/>
              </a:rPr>
              <a:t>As interconexões entre redes de prestadoras de serviços de telecomunicação são regidas pela Lei nº 9.472, de 16 de julho de 1997, pelo regulamento geral de interconexão, pelos regulamentos e </a:t>
            </a:r>
            <a:r>
              <a:rPr lang="pt-BR" sz="2400" dirty="0" err="1">
                <a:cs typeface="Tahoma" pitchFamily="34" charset="0"/>
              </a:rPr>
              <a:t>normals</a:t>
            </a:r>
            <a:r>
              <a:rPr lang="pt-BR" sz="2400" dirty="0">
                <a:cs typeface="Tahoma" pitchFamily="34" charset="0"/>
              </a:rPr>
              <a:t> específicas de cada serviço.</a:t>
            </a:r>
          </a:p>
          <a:p>
            <a:pPr>
              <a:lnSpc>
                <a:spcPct val="150000"/>
              </a:lnSpc>
              <a:defRPr/>
            </a:pPr>
            <a:r>
              <a:rPr lang="pt-BR" sz="2400" dirty="0">
                <a:cs typeface="Tahoma" pitchFamily="34" charset="0"/>
              </a:rPr>
              <a:t>Pelos contratos de interconexão celebrados entre as prestadoras e homologados pela ANATEL.</a:t>
            </a:r>
          </a:p>
          <a:p>
            <a:endParaRPr lang="pt-BR" sz="2000" dirty="0"/>
          </a:p>
        </p:txBody>
      </p:sp>
      <p:pic>
        <p:nvPicPr>
          <p:cNvPr id="5" name="Picture 2" descr="http://life.com.br/images/life/logolif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9515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5112" y="223234"/>
            <a:ext cx="10263188" cy="1507067"/>
          </a:xfrm>
        </p:spPr>
        <p:txBody>
          <a:bodyPr>
            <a:normAutofit/>
          </a:bodyPr>
          <a:lstStyle/>
          <a:p>
            <a:r>
              <a:rPr lang="pt-BR" dirty="0"/>
              <a:t>INTERCONEXÕES PARA OPERADORAS DO STFC (CLASSES I e II)</a:t>
            </a:r>
          </a:p>
        </p:txBody>
      </p:sp>
      <p:pic>
        <p:nvPicPr>
          <p:cNvPr id="5" name="Picture 2" descr="http://life.com.br/images/life/logolif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p:cNvPicPr>
            <a:picLocks noChangeAspect="1"/>
          </p:cNvPicPr>
          <p:nvPr/>
        </p:nvPicPr>
        <p:blipFill>
          <a:blip r:embed="rId3"/>
          <a:stretch>
            <a:fillRect/>
          </a:stretch>
        </p:blipFill>
        <p:spPr>
          <a:xfrm>
            <a:off x="265112" y="1995487"/>
            <a:ext cx="8963025" cy="3629025"/>
          </a:xfrm>
          <a:prstGeom prst="rect">
            <a:avLst/>
          </a:prstGeom>
        </p:spPr>
      </p:pic>
      <p:sp>
        <p:nvSpPr>
          <p:cNvPr id="3" name="Retângulo 2"/>
          <p:cNvSpPr/>
          <p:nvPr/>
        </p:nvSpPr>
        <p:spPr>
          <a:xfrm>
            <a:off x="252526" y="1730300"/>
            <a:ext cx="45719" cy="38942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8134295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5112" y="223234"/>
            <a:ext cx="10263188" cy="1507067"/>
          </a:xfrm>
        </p:spPr>
        <p:txBody>
          <a:bodyPr>
            <a:normAutofit/>
          </a:bodyPr>
          <a:lstStyle/>
          <a:p>
            <a:r>
              <a:rPr lang="pt-BR" dirty="0"/>
              <a:t>INTERCONEXÕES PARA OPERADORAS DO STFC (CLASSES I e II)</a:t>
            </a:r>
          </a:p>
        </p:txBody>
      </p:sp>
      <p:pic>
        <p:nvPicPr>
          <p:cNvPr id="5" name="Picture 2" descr="http://life.com.br/images/life/logolif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p:cNvPicPr>
            <a:picLocks noChangeAspect="1"/>
          </p:cNvPicPr>
          <p:nvPr/>
        </p:nvPicPr>
        <p:blipFill>
          <a:blip r:embed="rId3"/>
          <a:stretch>
            <a:fillRect/>
          </a:stretch>
        </p:blipFill>
        <p:spPr>
          <a:xfrm>
            <a:off x="1415256" y="2022475"/>
            <a:ext cx="7962900" cy="3600450"/>
          </a:xfrm>
          <a:prstGeom prst="rect">
            <a:avLst/>
          </a:prstGeom>
        </p:spPr>
      </p:pic>
    </p:spTree>
    <p:extLst>
      <p:ext uri="{BB962C8B-B14F-4D97-AF65-F5344CB8AC3E}">
        <p14:creationId xmlns:p14="http://schemas.microsoft.com/office/powerpoint/2010/main" val="11273186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5112" y="223234"/>
            <a:ext cx="10263188" cy="1507067"/>
          </a:xfrm>
        </p:spPr>
        <p:txBody>
          <a:bodyPr>
            <a:normAutofit/>
          </a:bodyPr>
          <a:lstStyle/>
          <a:p>
            <a:r>
              <a:rPr lang="pt-BR" dirty="0"/>
              <a:t>INTERCONEXÕES PARA OPERADORAS DO STFC (CLASSES I e II)</a:t>
            </a:r>
          </a:p>
        </p:txBody>
      </p:sp>
      <p:pic>
        <p:nvPicPr>
          <p:cNvPr id="5" name="Picture 2" descr="http://life.com.br/images/life/logolif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p:cNvPicPr>
            <a:picLocks noChangeAspect="1"/>
          </p:cNvPicPr>
          <p:nvPr/>
        </p:nvPicPr>
        <p:blipFill>
          <a:blip r:embed="rId3"/>
          <a:stretch>
            <a:fillRect/>
          </a:stretch>
        </p:blipFill>
        <p:spPr>
          <a:xfrm>
            <a:off x="1253331" y="2163762"/>
            <a:ext cx="8286750" cy="3571875"/>
          </a:xfrm>
          <a:prstGeom prst="rect">
            <a:avLst/>
          </a:prstGeom>
        </p:spPr>
      </p:pic>
    </p:spTree>
    <p:extLst>
      <p:ext uri="{BB962C8B-B14F-4D97-AF65-F5344CB8AC3E}">
        <p14:creationId xmlns:p14="http://schemas.microsoft.com/office/powerpoint/2010/main" val="14743235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5112" y="223234"/>
            <a:ext cx="10263188" cy="1507067"/>
          </a:xfrm>
        </p:spPr>
        <p:txBody>
          <a:bodyPr>
            <a:normAutofit/>
          </a:bodyPr>
          <a:lstStyle/>
          <a:p>
            <a:r>
              <a:rPr lang="pt-BR" dirty="0"/>
              <a:t>INTERCONEXÕES DIRETAS E INDIRETAS</a:t>
            </a:r>
          </a:p>
        </p:txBody>
      </p:sp>
      <p:pic>
        <p:nvPicPr>
          <p:cNvPr id="5" name="Picture 2" descr="http://life.com.br/images/life/logolif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p:cNvPicPr>
            <a:picLocks noChangeAspect="1"/>
          </p:cNvPicPr>
          <p:nvPr/>
        </p:nvPicPr>
        <p:blipFill>
          <a:blip r:embed="rId3"/>
          <a:stretch>
            <a:fillRect/>
          </a:stretch>
        </p:blipFill>
        <p:spPr>
          <a:xfrm>
            <a:off x="1128574" y="1366704"/>
            <a:ext cx="8684116" cy="5361734"/>
          </a:xfrm>
          <a:prstGeom prst="rect">
            <a:avLst/>
          </a:prstGeom>
        </p:spPr>
      </p:pic>
      <p:sp>
        <p:nvSpPr>
          <p:cNvPr id="4" name="CaixaDeTexto 3"/>
          <p:cNvSpPr txBox="1"/>
          <p:nvPr/>
        </p:nvSpPr>
        <p:spPr>
          <a:xfrm>
            <a:off x="6603998" y="3441700"/>
            <a:ext cx="1292341" cy="369332"/>
          </a:xfrm>
          <a:prstGeom prst="rect">
            <a:avLst/>
          </a:prstGeom>
          <a:noFill/>
        </p:spPr>
        <p:txBody>
          <a:bodyPr wrap="none" rtlCol="0">
            <a:spAutoFit/>
          </a:bodyPr>
          <a:lstStyle/>
          <a:p>
            <a:r>
              <a:rPr lang="pt-BR" dirty="0"/>
              <a:t>ITX DIRETA</a:t>
            </a:r>
          </a:p>
        </p:txBody>
      </p:sp>
      <p:sp>
        <p:nvSpPr>
          <p:cNvPr id="7" name="CaixaDeTexto 6"/>
          <p:cNvSpPr txBox="1"/>
          <p:nvPr/>
        </p:nvSpPr>
        <p:spPr>
          <a:xfrm>
            <a:off x="6603999" y="5198364"/>
            <a:ext cx="1292341" cy="369332"/>
          </a:xfrm>
          <a:prstGeom prst="rect">
            <a:avLst/>
          </a:prstGeom>
          <a:noFill/>
        </p:spPr>
        <p:txBody>
          <a:bodyPr wrap="none" rtlCol="0">
            <a:spAutoFit/>
          </a:bodyPr>
          <a:lstStyle/>
          <a:p>
            <a:r>
              <a:rPr lang="pt-BR" dirty="0"/>
              <a:t>ITX DIRETA</a:t>
            </a:r>
          </a:p>
        </p:txBody>
      </p:sp>
      <p:sp>
        <p:nvSpPr>
          <p:cNvPr id="8" name="Arco 7"/>
          <p:cNvSpPr/>
          <p:nvPr/>
        </p:nvSpPr>
        <p:spPr>
          <a:xfrm>
            <a:off x="1701800" y="1143001"/>
            <a:ext cx="6934200" cy="5003800"/>
          </a:xfrm>
          <a:prstGeom prst="arc">
            <a:avLst>
              <a:gd name="adj1" fmla="val 13393404"/>
              <a:gd name="adj2" fmla="val 372207"/>
            </a:avLst>
          </a:pr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pt-BR"/>
          </a:p>
        </p:txBody>
      </p:sp>
      <p:sp>
        <p:nvSpPr>
          <p:cNvPr id="9" name="CaixaDeTexto 8"/>
          <p:cNvSpPr txBox="1"/>
          <p:nvPr/>
        </p:nvSpPr>
        <p:spPr>
          <a:xfrm>
            <a:off x="6718298" y="1465855"/>
            <a:ext cx="1503938" cy="369332"/>
          </a:xfrm>
          <a:prstGeom prst="rect">
            <a:avLst/>
          </a:prstGeom>
          <a:noFill/>
        </p:spPr>
        <p:txBody>
          <a:bodyPr wrap="none" rtlCol="0">
            <a:spAutoFit/>
          </a:bodyPr>
          <a:lstStyle/>
          <a:p>
            <a:r>
              <a:rPr lang="pt-BR" dirty="0"/>
              <a:t>ITX INDIRETA</a:t>
            </a:r>
          </a:p>
        </p:txBody>
      </p:sp>
      <p:sp>
        <p:nvSpPr>
          <p:cNvPr id="3" name="Retângulo 2"/>
          <p:cNvSpPr/>
          <p:nvPr/>
        </p:nvSpPr>
        <p:spPr>
          <a:xfrm>
            <a:off x="7778450" y="3955550"/>
            <a:ext cx="2034240" cy="904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Picture 2" descr="http://life.com.br/images/life/logolif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1795" y="4047571"/>
            <a:ext cx="2117393" cy="604756"/>
          </a:xfrm>
          <a:prstGeom prst="rect">
            <a:avLst/>
          </a:prstGeom>
          <a:noFill/>
          <a:extLst>
            <a:ext uri="{909E8E84-426E-40DD-AFC4-6F175D3DCCD1}">
              <a14:hiddenFill xmlns:a14="http://schemas.microsoft.com/office/drawing/2010/main">
                <a:solidFill>
                  <a:srgbClr val="FFFFFF"/>
                </a:solidFill>
              </a14:hiddenFill>
            </a:ext>
          </a:extLst>
        </p:spPr>
      </p:pic>
      <p:sp>
        <p:nvSpPr>
          <p:cNvPr id="11" name="Seta para cima 10"/>
          <p:cNvSpPr/>
          <p:nvPr/>
        </p:nvSpPr>
        <p:spPr>
          <a:xfrm>
            <a:off x="9550400" y="228600"/>
            <a:ext cx="1943100" cy="1676400"/>
          </a:xfrm>
          <a:prstGeom prst="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5013989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5112" y="223234"/>
            <a:ext cx="10263188" cy="1507067"/>
          </a:xfrm>
        </p:spPr>
        <p:txBody>
          <a:bodyPr>
            <a:normAutofit/>
          </a:bodyPr>
          <a:lstStyle/>
          <a:p>
            <a:r>
              <a:rPr lang="pt-BR" dirty="0"/>
              <a:t>INTERCONEXÕES DIRETAS E INDIRETAS</a:t>
            </a:r>
          </a:p>
        </p:txBody>
      </p:sp>
      <p:pic>
        <p:nvPicPr>
          <p:cNvPr id="5" name="Picture 2" descr="http://life.com.br/images/life/logolif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m 10"/>
          <p:cNvPicPr>
            <a:picLocks noChangeAspect="1"/>
          </p:cNvPicPr>
          <p:nvPr/>
        </p:nvPicPr>
        <p:blipFill>
          <a:blip r:embed="rId3"/>
          <a:stretch>
            <a:fillRect/>
          </a:stretch>
        </p:blipFill>
        <p:spPr>
          <a:xfrm>
            <a:off x="1009700" y="976767"/>
            <a:ext cx="7842200" cy="5730390"/>
          </a:xfrm>
          <a:prstGeom prst="rect">
            <a:avLst/>
          </a:prstGeom>
        </p:spPr>
      </p:pic>
      <p:sp>
        <p:nvSpPr>
          <p:cNvPr id="3" name="Retângulo 2"/>
          <p:cNvSpPr/>
          <p:nvPr/>
        </p:nvSpPr>
        <p:spPr>
          <a:xfrm>
            <a:off x="2247900" y="5529833"/>
            <a:ext cx="889000" cy="8145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Picture 2" descr="http://life.com.br/images/life/logolif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4943" y="5702300"/>
            <a:ext cx="1374914" cy="433099"/>
          </a:xfrm>
          <a:prstGeom prst="rect">
            <a:avLst/>
          </a:prstGeom>
          <a:noFill/>
          <a:extLst>
            <a:ext uri="{909E8E84-426E-40DD-AFC4-6F175D3DCCD1}">
              <a14:hiddenFill xmlns:a14="http://schemas.microsoft.com/office/drawing/2010/main">
                <a:solidFill>
                  <a:srgbClr val="FFFFFF"/>
                </a:solidFill>
              </a14:hiddenFill>
            </a:ext>
          </a:extLst>
        </p:spPr>
      </p:pic>
      <p:sp>
        <p:nvSpPr>
          <p:cNvPr id="7" name="Seta para cima 6"/>
          <p:cNvSpPr/>
          <p:nvPr/>
        </p:nvSpPr>
        <p:spPr>
          <a:xfrm>
            <a:off x="9550400" y="228600"/>
            <a:ext cx="1943100" cy="1676400"/>
          </a:xfrm>
          <a:prstGeom prst="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1645903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life.com.br/images/life/logolif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p:cNvSpPr txBox="1"/>
          <p:nvPr/>
        </p:nvSpPr>
        <p:spPr>
          <a:xfrm>
            <a:off x="406400" y="1371600"/>
            <a:ext cx="10375900" cy="4524315"/>
          </a:xfrm>
          <a:prstGeom prst="rect">
            <a:avLst/>
          </a:prstGeom>
          <a:noFill/>
        </p:spPr>
        <p:txBody>
          <a:bodyPr wrap="square" rtlCol="0">
            <a:spAutoFit/>
          </a:bodyPr>
          <a:lstStyle/>
          <a:p>
            <a:pPr marL="342900" indent="-342900">
              <a:buFont typeface="+mj-lt"/>
              <a:buAutoNum type="arabicPeriod"/>
            </a:pPr>
            <a:r>
              <a:rPr lang="pt-BR" sz="3200" dirty="0">
                <a:solidFill>
                  <a:schemeClr val="tx1">
                    <a:lumMod val="65000"/>
                    <a:lumOff val="35000"/>
                  </a:schemeClr>
                </a:solidFill>
              </a:rPr>
              <a:t>INTRODUÇÃO À TELEFONIA</a:t>
            </a:r>
          </a:p>
          <a:p>
            <a:pPr marL="342900" indent="-342900">
              <a:buFont typeface="+mj-lt"/>
              <a:buAutoNum type="arabicPeriod"/>
            </a:pPr>
            <a:endParaRPr lang="pt-BR" sz="3200" dirty="0">
              <a:solidFill>
                <a:schemeClr val="tx1">
                  <a:lumMod val="65000"/>
                  <a:lumOff val="35000"/>
                </a:schemeClr>
              </a:solidFill>
            </a:endParaRPr>
          </a:p>
          <a:p>
            <a:pPr marL="342900" indent="-342900">
              <a:buFont typeface="+mj-lt"/>
              <a:buAutoNum type="arabicPeriod"/>
            </a:pPr>
            <a:r>
              <a:rPr lang="pt-BR" sz="3200" dirty="0">
                <a:solidFill>
                  <a:schemeClr val="tx1">
                    <a:lumMod val="65000"/>
                    <a:lumOff val="35000"/>
                  </a:schemeClr>
                </a:solidFill>
              </a:rPr>
              <a:t>COMO ACONTECEM AS CHAMADAS – LOCAL, LDN E LDI</a:t>
            </a:r>
          </a:p>
          <a:p>
            <a:pPr marL="342900" indent="-342900">
              <a:buFont typeface="+mj-lt"/>
              <a:buAutoNum type="arabicPeriod"/>
            </a:pPr>
            <a:endParaRPr lang="pt-BR" sz="3200" dirty="0">
              <a:solidFill>
                <a:schemeClr val="tx1">
                  <a:lumMod val="65000"/>
                  <a:lumOff val="35000"/>
                </a:schemeClr>
              </a:solidFill>
            </a:endParaRPr>
          </a:p>
          <a:p>
            <a:pPr marL="342900" indent="-342900">
              <a:buFont typeface="+mj-lt"/>
              <a:buAutoNum type="arabicPeriod"/>
            </a:pPr>
            <a:r>
              <a:rPr lang="pt-BR" sz="3200" dirty="0">
                <a:solidFill>
                  <a:schemeClr val="tx1">
                    <a:lumMod val="65000"/>
                    <a:lumOff val="35000"/>
                  </a:schemeClr>
                </a:solidFill>
              </a:rPr>
              <a:t>TELEFONIA IP</a:t>
            </a:r>
          </a:p>
          <a:p>
            <a:pPr marL="342900" indent="-342900">
              <a:buFont typeface="+mj-lt"/>
              <a:buAutoNum type="arabicPeriod"/>
            </a:pPr>
            <a:endParaRPr lang="pt-BR" sz="3200" dirty="0">
              <a:solidFill>
                <a:schemeClr val="tx1">
                  <a:lumMod val="65000"/>
                  <a:lumOff val="35000"/>
                </a:schemeClr>
              </a:solidFill>
            </a:endParaRPr>
          </a:p>
          <a:p>
            <a:pPr marL="342900" indent="-342900">
              <a:buFont typeface="+mj-lt"/>
              <a:buAutoNum type="arabicPeriod"/>
            </a:pPr>
            <a:r>
              <a:rPr lang="pt-BR" sz="3200" dirty="0">
                <a:solidFill>
                  <a:schemeClr val="tx1">
                    <a:lumMod val="65000"/>
                    <a:lumOff val="35000"/>
                  </a:schemeClr>
                </a:solidFill>
              </a:rPr>
              <a:t>OPERADORA DE TELEFONIA NGN</a:t>
            </a:r>
          </a:p>
          <a:p>
            <a:pPr marL="342900" indent="-342900">
              <a:buFont typeface="+mj-lt"/>
              <a:buAutoNum type="arabicPeriod"/>
            </a:pPr>
            <a:endParaRPr lang="pt-BR" sz="3200" dirty="0">
              <a:solidFill>
                <a:schemeClr val="tx1">
                  <a:lumMod val="65000"/>
                  <a:lumOff val="35000"/>
                </a:schemeClr>
              </a:solidFill>
            </a:endParaRPr>
          </a:p>
          <a:p>
            <a:pPr marL="342900" indent="-342900">
              <a:buFont typeface="+mj-lt"/>
              <a:buAutoNum type="arabicPeriod"/>
            </a:pPr>
            <a:r>
              <a:rPr lang="pt-BR" sz="3200" dirty="0">
                <a:solidFill>
                  <a:srgbClr val="FF0000"/>
                </a:solidFill>
              </a:rPr>
              <a:t>PROJETO BÁSICO DE UM SISTEMA DE TELEFONIA NGN</a:t>
            </a:r>
          </a:p>
        </p:txBody>
      </p:sp>
      <p:sp>
        <p:nvSpPr>
          <p:cNvPr id="6" name="Título 1"/>
          <p:cNvSpPr>
            <a:spLocks noGrp="1"/>
          </p:cNvSpPr>
          <p:nvPr>
            <p:ph type="title"/>
          </p:nvPr>
        </p:nvSpPr>
        <p:spPr>
          <a:xfrm>
            <a:off x="406400" y="317500"/>
            <a:ext cx="8596668" cy="1320800"/>
          </a:xfrm>
        </p:spPr>
        <p:txBody>
          <a:bodyPr/>
          <a:lstStyle/>
          <a:p>
            <a:r>
              <a:rPr lang="pt-BR" dirty="0"/>
              <a:t>AGENDA</a:t>
            </a:r>
          </a:p>
        </p:txBody>
      </p:sp>
    </p:spTree>
    <p:extLst>
      <p:ext uri="{BB962C8B-B14F-4D97-AF65-F5344CB8AC3E}">
        <p14:creationId xmlns:p14="http://schemas.microsoft.com/office/powerpoint/2010/main" val="30530670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5112" y="223234"/>
            <a:ext cx="10263188" cy="1507067"/>
          </a:xfrm>
        </p:spPr>
        <p:txBody>
          <a:bodyPr>
            <a:normAutofit/>
          </a:bodyPr>
          <a:lstStyle/>
          <a:p>
            <a:r>
              <a:rPr lang="pt-BR" dirty="0"/>
              <a:t>PROJETO BÁSICO</a:t>
            </a:r>
          </a:p>
        </p:txBody>
      </p:sp>
      <p:sp>
        <p:nvSpPr>
          <p:cNvPr id="7" name="Espaço Reservado para Conteúdo 2"/>
          <p:cNvSpPr>
            <a:spLocks noGrp="1"/>
          </p:cNvSpPr>
          <p:nvPr>
            <p:ph idx="1"/>
          </p:nvPr>
        </p:nvSpPr>
        <p:spPr>
          <a:xfrm>
            <a:off x="265112" y="2416101"/>
            <a:ext cx="9285288" cy="4982335"/>
          </a:xfrm>
        </p:spPr>
        <p:txBody>
          <a:bodyPr>
            <a:noAutofit/>
          </a:bodyPr>
          <a:lstStyle/>
          <a:p>
            <a:pPr>
              <a:lnSpc>
                <a:spcPct val="150000"/>
              </a:lnSpc>
              <a:defRPr/>
            </a:pPr>
            <a:r>
              <a:rPr lang="pt-BR" sz="2800" b="1" dirty="0">
                <a:cs typeface="Tahoma" pitchFamily="34" charset="0"/>
              </a:rPr>
              <a:t>Viabilidade de Interconexões: </a:t>
            </a:r>
            <a:r>
              <a:rPr lang="pt-BR" sz="2800" dirty="0">
                <a:cs typeface="Tahoma" pitchFamily="34" charset="0"/>
              </a:rPr>
              <a:t>de acordo com o cenário da localidade propor quais interconexões Diretas e Indiretas deveriam ser feitas Classes I e II;</a:t>
            </a:r>
          </a:p>
          <a:p>
            <a:endParaRPr lang="pt-BR" sz="2000" dirty="0"/>
          </a:p>
        </p:txBody>
      </p:sp>
      <p:pic>
        <p:nvPicPr>
          <p:cNvPr id="5" name="Picture 2" descr="http://life.com.br/images/life/logolif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4700" y="6378955"/>
            <a:ext cx="1117600" cy="352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4563836"/>
      </p:ext>
    </p:extLst>
  </p:cSld>
  <p:clrMapOvr>
    <a:masterClrMapping/>
  </p:clrMapOvr>
</p:sld>
</file>

<file path=ppt/theme/theme1.xml><?xml version="1.0" encoding="utf-8"?>
<a:theme xmlns:a="http://schemas.openxmlformats.org/drawingml/2006/main" name="HDOfficeLightV0">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1_HDOfficeLightV0">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Facetado">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Facetado">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do">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4.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669</TotalTime>
  <Words>5599</Words>
  <Application>Microsoft Office PowerPoint</Application>
  <PresentationFormat>Widescreen</PresentationFormat>
  <Paragraphs>682</Paragraphs>
  <Slides>106</Slides>
  <Notes>42</Notes>
  <HiddenSlides>0</HiddenSlides>
  <MMClips>0</MMClips>
  <ScaleCrop>false</ScaleCrop>
  <HeadingPairs>
    <vt:vector size="6" baseType="variant">
      <vt:variant>
        <vt:lpstr>Fontes usadas</vt:lpstr>
      </vt:variant>
      <vt:variant>
        <vt:i4>14</vt:i4>
      </vt:variant>
      <vt:variant>
        <vt:lpstr>Tema</vt:lpstr>
      </vt:variant>
      <vt:variant>
        <vt:i4>3</vt:i4>
      </vt:variant>
      <vt:variant>
        <vt:lpstr>Títulos de slides</vt:lpstr>
      </vt:variant>
      <vt:variant>
        <vt:i4>106</vt:i4>
      </vt:variant>
    </vt:vector>
  </HeadingPairs>
  <TitlesOfParts>
    <vt:vector size="123" baseType="lpstr">
      <vt:lpstr>Arial</vt:lpstr>
      <vt:lpstr>Arial Unicode MS</vt:lpstr>
      <vt:lpstr>Calibri</vt:lpstr>
      <vt:lpstr>Calibri Light</vt:lpstr>
      <vt:lpstr>Courier New</vt:lpstr>
      <vt:lpstr>Georgia</vt:lpstr>
      <vt:lpstr>Monotype Sorts</vt:lpstr>
      <vt:lpstr>Segoe UI</vt:lpstr>
      <vt:lpstr>Tahoma</vt:lpstr>
      <vt:lpstr>Times New Roman</vt:lpstr>
      <vt:lpstr>Trebuchet MS</vt:lpstr>
      <vt:lpstr>Wingdings</vt:lpstr>
      <vt:lpstr>Wingdings 2</vt:lpstr>
      <vt:lpstr>Wingdings 3</vt:lpstr>
      <vt:lpstr>HDOfficeLightV0</vt:lpstr>
      <vt:lpstr>1_HDOfficeLightV0</vt:lpstr>
      <vt:lpstr>Facetado</vt:lpstr>
      <vt:lpstr> TELEFONIA</vt:lpstr>
      <vt:lpstr>AGENDA</vt:lpstr>
      <vt:lpstr>“Você sabe como sua chamada chega até o destino?”    “Você sabe como funciona a telefonia dentro  de uma empresa?”</vt:lpstr>
      <vt:lpstr>AGENDA</vt:lpstr>
      <vt:lpstr>INTRODUÇÃO A TELEFONIA FIXA</vt:lpstr>
      <vt:lpstr>COMPARAÇÃO HISTÓRICA DE TRANSIÇÃO DAS TECNOLOGIAS:</vt:lpstr>
      <vt:lpstr>SINAIS DE VOZ</vt:lpstr>
      <vt:lpstr>Apresentação do PowerPoint</vt:lpstr>
      <vt:lpstr>Apresentação do PowerPoint</vt:lpstr>
      <vt:lpstr>COMPOSIÇÃO DO SISTEMA TELEFÔNICO TRADICIONAL:</vt:lpstr>
      <vt:lpstr>REDE DE ACESSO</vt:lpstr>
      <vt:lpstr>REDE INTERNA </vt:lpstr>
      <vt:lpstr>CENTRAIS DE COMUTAÇÃO</vt:lpstr>
      <vt:lpstr>Apresentação do PowerPoint</vt:lpstr>
      <vt:lpstr>Apresentação do PowerPoint</vt:lpstr>
      <vt:lpstr>CENTRAIS PABX</vt:lpstr>
      <vt:lpstr>AGENDA</vt:lpstr>
      <vt:lpstr>STFC  SERVIÇO DE TELEFONIA FIXO COMUTADO</vt:lpstr>
      <vt:lpstr>COMO ACONTECEM AS CHAMADAS: LOCAL, LDN e LDI</vt:lpstr>
      <vt:lpstr>CÓDIGO NACIONAL</vt:lpstr>
      <vt:lpstr>CÓDIGO DE ACESSO AO USUÁRIO (TERMINAL NUMÉRICO):</vt:lpstr>
      <vt:lpstr>CÓDIGO DE SELEÇÃO DE PRESTADORA (CSP):</vt:lpstr>
      <vt:lpstr>PREFIXOS PARA CHAMADAS 0,00 E 90:</vt:lpstr>
      <vt:lpstr>CHAMADA LOCAL:</vt:lpstr>
      <vt:lpstr>CHAMADA LONGA DISTÂNCIA NACIONAL (LDN):</vt:lpstr>
      <vt:lpstr>CHAMADA LONGA DISTÂNCIA INTERNACIONAL (LDI):</vt:lpstr>
      <vt:lpstr>CHAMADA À COBRAR:</vt:lpstr>
      <vt:lpstr>CÓDIGO NÃO GEOGRÁFICO:</vt:lpstr>
      <vt:lpstr>SERVIÇO DE UTILIDADE PÚBLICA:</vt:lpstr>
      <vt:lpstr>PORTABILIDADE</vt:lpstr>
      <vt:lpstr>AGENDA</vt:lpstr>
      <vt:lpstr>NGN – New Generation Network  </vt:lpstr>
      <vt:lpstr>REDE CONVERGIDA  </vt:lpstr>
      <vt:lpstr>Apresentação do PowerPoint</vt:lpstr>
      <vt:lpstr>ARQUITETURA – PILHA DE PROTOCOLOS       </vt:lpstr>
      <vt:lpstr>PROTOCOLOS  </vt:lpstr>
      <vt:lpstr>PROTOCOLO SIP – Session Internet Protocol  </vt:lpstr>
      <vt:lpstr>MENSAGENS SIP</vt:lpstr>
      <vt:lpstr>Apresentação do PowerPoint</vt:lpstr>
      <vt:lpstr>MENSAGENS SIP</vt:lpstr>
      <vt:lpstr>MENSAGENS SIP – EXEMPLO (HTTP)  </vt:lpstr>
      <vt:lpstr>EXEMPLO DE CHAMDA – SIP FLOW  </vt:lpstr>
      <vt:lpstr>MENSAGENS SIP - CONTEXTO      </vt:lpstr>
      <vt:lpstr>MENSAGENS SIP - LOG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AGENDA</vt:lpstr>
      <vt:lpstr>OPERADORA DE TELEFONIA NGN</vt:lpstr>
      <vt:lpstr>DIAGRAMA SIMPLIFICADO DE TOPOLOGIA NGN PARA OPERADORA DE TELEFONIA:</vt:lpstr>
      <vt:lpstr>REDE DE ACESSO E TERMINAÇÃO NO CLIENTE FINAL</vt:lpstr>
      <vt:lpstr>REDE DE ACESSO E TERMINAÇÃO NO CLIENTE FINAL</vt:lpstr>
      <vt:lpstr>ACESSO AO CLIENTE FINAL</vt:lpstr>
      <vt:lpstr>CORE DE SERVIÇO</vt:lpstr>
      <vt:lpstr>Apresentação do PowerPoint</vt:lpstr>
      <vt:lpstr>Apresentação do PowerPoint</vt:lpstr>
      <vt:lpstr>CORE DE SERVIÇO</vt:lpstr>
      <vt:lpstr>CORE DE INTERCONEXÕES</vt:lpstr>
      <vt:lpstr>Apresentação do PowerPoint</vt:lpstr>
      <vt:lpstr>Apresentação do PowerPoint</vt:lpstr>
      <vt:lpstr>Apresentação do PowerPoint</vt:lpstr>
      <vt:lpstr>PROTOCOLO SS#7 – Sinalização por Canal Comum Número 7</vt:lpstr>
      <vt:lpstr>PROTOCOLO SS#7</vt:lpstr>
      <vt:lpstr>PROTOCOLO SS#7</vt:lpstr>
      <vt:lpstr>PROTOCOLO SS#7</vt:lpstr>
      <vt:lpstr>PROTOCOLO SS#7</vt:lpstr>
      <vt:lpstr>PROTOCOLO SS#7</vt:lpstr>
      <vt:lpstr>PROTOCOLO SS#7</vt:lpstr>
      <vt:lpstr>PROTOCOLO SS#7 – Divisão Funcional</vt:lpstr>
      <vt:lpstr>PROTOCOLO SS#7 – Divisão Funcional</vt:lpstr>
      <vt:lpstr>PROTOCOLO SS#7 – Divisão Funcional</vt:lpstr>
      <vt:lpstr>PROTOCOLO SS#7 – Divisão Funcional</vt:lpstr>
      <vt:lpstr>PROTOCOLO SS#7 – Divisão Funcional</vt:lpstr>
      <vt:lpstr>PROTOCOLO SS#7 – Mensagens ISUP</vt:lpstr>
      <vt:lpstr>PROTOCOLO SS#7 – Mensagens ISUP</vt:lpstr>
      <vt:lpstr>PROTOCOLO SS#7 - Chamadas</vt:lpstr>
      <vt:lpstr>PROTOCOLO SS#7 - Chamadas</vt:lpstr>
      <vt:lpstr>INTERCONEXÕES PARA OPERADORAS DO STFC (CLASSES I e II)</vt:lpstr>
      <vt:lpstr>INTERCONEXÕES PARA OPERADORAS DO STFC (CLASSES I e II)</vt:lpstr>
      <vt:lpstr>INTERCONEXÕES PARA OPERADORAS DO STFC (CLASSES I e II)</vt:lpstr>
      <vt:lpstr>INTERCONEXÕES PARA OPERADORAS DO STFC (CLASSES I e II)</vt:lpstr>
      <vt:lpstr>INTERCONEXÕES DIRETAS E INDIRETAS</vt:lpstr>
      <vt:lpstr>INTERCONEXÕES DIRETAS E INDIRETAS</vt:lpstr>
      <vt:lpstr>AGENDA</vt:lpstr>
      <vt:lpstr>PROJETO BÁSICO</vt:lpstr>
      <vt:lpstr>PROJETO BÁSICO</vt:lpstr>
      <vt:lpstr>PROJETO BÁSICO</vt:lpstr>
      <vt:lpstr>PROJETO BÁSICO</vt:lpstr>
      <vt:lpstr>PROJETO BÁSICO</vt:lpstr>
      <vt:lpstr>REFERÊNCIAS</vt:lpstr>
      <vt:lpstr>Apresentação do PowerPoint</vt:lpstr>
      <vt:lpstr>MUITO OBRIGADO!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LIFE TELECOM SETOR DE TELEFONIA</dc:title>
  <dc:creator>Luiz Fernando Ramos</dc:creator>
  <cp:lastModifiedBy>Luiz Fernando Ramos</cp:lastModifiedBy>
  <cp:revision>114</cp:revision>
  <dcterms:created xsi:type="dcterms:W3CDTF">2015-02-09T19:00:21Z</dcterms:created>
  <dcterms:modified xsi:type="dcterms:W3CDTF">2018-06-26T17:28:57Z</dcterms:modified>
</cp:coreProperties>
</file>